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1" r:id="rId3"/>
    <p:sldId id="265" r:id="rId4"/>
    <p:sldId id="302" r:id="rId5"/>
    <p:sldId id="268" r:id="rId6"/>
    <p:sldId id="263" r:id="rId7"/>
    <p:sldId id="264" r:id="rId8"/>
    <p:sldId id="267" r:id="rId9"/>
    <p:sldId id="284" r:id="rId10"/>
    <p:sldId id="273" r:id="rId11"/>
    <p:sldId id="274" r:id="rId12"/>
    <p:sldId id="275" r:id="rId13"/>
    <p:sldId id="272" r:id="rId14"/>
    <p:sldId id="276" r:id="rId15"/>
    <p:sldId id="277" r:id="rId16"/>
    <p:sldId id="278" r:id="rId17"/>
    <p:sldId id="283" r:id="rId18"/>
    <p:sldId id="287" r:id="rId19"/>
    <p:sldId id="290" r:id="rId20"/>
    <p:sldId id="291" r:id="rId21"/>
    <p:sldId id="292" r:id="rId22"/>
    <p:sldId id="293" r:id="rId23"/>
    <p:sldId id="279" r:id="rId24"/>
    <p:sldId id="280" r:id="rId25"/>
    <p:sldId id="288" r:id="rId26"/>
    <p:sldId id="294" r:id="rId27"/>
    <p:sldId id="295" r:id="rId28"/>
    <p:sldId id="296" r:id="rId29"/>
    <p:sldId id="297" r:id="rId30"/>
    <p:sldId id="298" r:id="rId31"/>
    <p:sldId id="299" r:id="rId32"/>
    <p:sldId id="300" r:id="rId33"/>
    <p:sldId id="301" r:id="rId34"/>
    <p:sldId id="289" r:id="rId35"/>
    <p:sldId id="285" r:id="rId36"/>
    <p:sldId id="269" r:id="rId37"/>
    <p:sldId id="281" r:id="rId38"/>
    <p:sldId id="270"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37738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2890322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1DD59A-60B3-445A-AFA0-70A1FE36FB8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5900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3699011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1DD59A-60B3-445A-AFA0-70A1FE36FB8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2626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97329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222906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16256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218548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F2E953-0A7E-4201-A671-A864504B652D}"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9196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19200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F2E953-0A7E-4201-A671-A864504B652D}" type="datetimeFigureOut">
              <a:rPr lang="en-IN" smtClean="0"/>
              <a:t>12-04-2019</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400031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F2E953-0A7E-4201-A671-A864504B652D}" type="datetimeFigureOut">
              <a:rPr lang="en-IN" smtClean="0"/>
              <a:t>12-04-2019</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47460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2E953-0A7E-4201-A671-A864504B652D}" type="datetimeFigureOut">
              <a:rPr lang="en-IN" smtClean="0"/>
              <a:t>12-04-2019</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191709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374506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F2E953-0A7E-4201-A671-A864504B652D}"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1DD59A-60B3-445A-AFA0-70A1FE36FB83}" type="slidenum">
              <a:rPr lang="en-IN" smtClean="0"/>
              <a:t>‹#›</a:t>
            </a:fld>
            <a:endParaRPr lang="en-IN"/>
          </a:p>
        </p:txBody>
      </p:sp>
    </p:spTree>
    <p:extLst>
      <p:ext uri="{BB962C8B-B14F-4D97-AF65-F5344CB8AC3E}">
        <p14:creationId xmlns:p14="http://schemas.microsoft.com/office/powerpoint/2010/main" val="399604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F2E953-0A7E-4201-A671-A864504B652D}" type="datetimeFigureOut">
              <a:rPr lang="en-IN" smtClean="0"/>
              <a:t>12-04-2019</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A1DD59A-60B3-445A-AFA0-70A1FE36FB83}" type="slidenum">
              <a:rPr lang="en-IN" smtClean="0"/>
              <a:t>‹#›</a:t>
            </a:fld>
            <a:endParaRPr lang="en-IN"/>
          </a:p>
        </p:txBody>
      </p:sp>
    </p:spTree>
    <p:extLst>
      <p:ext uri="{BB962C8B-B14F-4D97-AF65-F5344CB8AC3E}">
        <p14:creationId xmlns:p14="http://schemas.microsoft.com/office/powerpoint/2010/main" val="37785533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1" y="261988"/>
            <a:ext cx="11696132" cy="1030010"/>
          </a:xfrm>
        </p:spPr>
        <p:txBody>
          <a:bodyPr>
            <a:normAutofit fontScale="90000"/>
          </a:bodyPr>
          <a:lstStyle/>
          <a:p>
            <a:r>
              <a:rPr lang="en-US" b="1" dirty="0"/>
              <a:t>B. Tech ECE FINAL YEAR PROJECT –FINAL REVIEW</a:t>
            </a:r>
            <a:endParaRPr lang="en-IN" dirty="0"/>
          </a:p>
        </p:txBody>
      </p:sp>
      <p:sp>
        <p:nvSpPr>
          <p:cNvPr id="3" name="Text Placeholder 2"/>
          <p:cNvSpPr>
            <a:spLocks noGrp="1"/>
          </p:cNvSpPr>
          <p:nvPr>
            <p:ph type="body" idx="1"/>
          </p:nvPr>
        </p:nvSpPr>
        <p:spPr>
          <a:xfrm>
            <a:off x="614148" y="2138056"/>
            <a:ext cx="11041037" cy="860400"/>
          </a:xfrm>
        </p:spPr>
        <p:txBody>
          <a:bodyPr>
            <a:noAutofit/>
          </a:bodyPr>
          <a:lstStyle/>
          <a:p>
            <a:r>
              <a:rPr lang="en-IN" sz="2800" b="1" dirty="0">
                <a:solidFill>
                  <a:schemeClr val="tx1"/>
                </a:solidFill>
              </a:rPr>
              <a:t>Remote Health-Monitoring System with auto-diagnosis feature</a:t>
            </a:r>
          </a:p>
        </p:txBody>
      </p:sp>
      <p:sp>
        <p:nvSpPr>
          <p:cNvPr id="4" name="TextBox 3"/>
          <p:cNvSpPr txBox="1"/>
          <p:nvPr/>
        </p:nvSpPr>
        <p:spPr>
          <a:xfrm>
            <a:off x="1690045" y="3844515"/>
            <a:ext cx="10144836" cy="1477328"/>
          </a:xfrm>
          <a:prstGeom prst="rect">
            <a:avLst/>
          </a:prstGeom>
          <a:noFill/>
        </p:spPr>
        <p:txBody>
          <a:bodyPr wrap="square" rtlCol="0">
            <a:spAutoFit/>
          </a:bodyPr>
          <a:lstStyle/>
          <a:p>
            <a:pPr algn="just"/>
            <a:r>
              <a:rPr lang="en-IN" dirty="0"/>
              <a:t>Based on Machine-to-Machine (M2M) technology, we propose a system to remotely monitor health of cardiovascular patients. The system gathers all information regarding current health condition of the patient and automatically diagnoses the data to suggest medication to the patient. To provide surety to the patient, the same report is sent to his doctor who verifies the medication report.</a:t>
            </a:r>
          </a:p>
        </p:txBody>
      </p:sp>
    </p:spTree>
    <p:extLst>
      <p:ext uri="{BB962C8B-B14F-4D97-AF65-F5344CB8AC3E}">
        <p14:creationId xmlns:p14="http://schemas.microsoft.com/office/powerpoint/2010/main" val="2856372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Raspberry Pi + TFT Display unit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80431" y="1415396"/>
            <a:ext cx="5431808" cy="5123007"/>
          </a:xfrm>
          <a:ln>
            <a:solidFill>
              <a:schemeClr val="tx1"/>
            </a:solidFill>
          </a:ln>
        </p:spPr>
      </p:pic>
    </p:spTree>
    <p:extLst>
      <p:ext uri="{BB962C8B-B14F-4D97-AF65-F5344CB8AC3E}">
        <p14:creationId xmlns:p14="http://schemas.microsoft.com/office/powerpoint/2010/main" val="162684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Sunrom</a:t>
            </a:r>
            <a:r>
              <a:rPr lang="en-IN" dirty="0"/>
              <a:t> BP + Heart Rate Sensor Module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594" r="10973"/>
          <a:stretch/>
        </p:blipFill>
        <p:spPr>
          <a:xfrm>
            <a:off x="4394579" y="1435793"/>
            <a:ext cx="5104263" cy="4960382"/>
          </a:xfrm>
          <a:ln>
            <a:solidFill>
              <a:schemeClr val="tx1"/>
            </a:solidFill>
          </a:ln>
        </p:spPr>
      </p:pic>
    </p:spTree>
    <p:extLst>
      <p:ext uri="{BB962C8B-B14F-4D97-AF65-F5344CB8AC3E}">
        <p14:creationId xmlns:p14="http://schemas.microsoft.com/office/powerpoint/2010/main" val="32483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 Implementation of BP+ Heart Rate Sensor Module (Python)</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420"/>
          <a:stretch/>
        </p:blipFill>
        <p:spPr>
          <a:xfrm>
            <a:off x="2906823" y="1965278"/>
            <a:ext cx="7028747" cy="4185370"/>
          </a:xfrm>
          <a:ln>
            <a:solidFill>
              <a:schemeClr val="tx1"/>
            </a:solidFill>
          </a:ln>
        </p:spPr>
      </p:pic>
    </p:spTree>
    <p:extLst>
      <p:ext uri="{BB962C8B-B14F-4D97-AF65-F5344CB8AC3E}">
        <p14:creationId xmlns:p14="http://schemas.microsoft.com/office/powerpoint/2010/main" val="4042366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983" y="624110"/>
            <a:ext cx="9566630" cy="1280890"/>
          </a:xfrm>
        </p:spPr>
        <p:txBody>
          <a:bodyPr/>
          <a:lstStyle/>
          <a:p>
            <a:r>
              <a:rPr lang="en-IN" dirty="0"/>
              <a:t>Implementation of BP+ Heart Rate Sensor</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1019" y="1659337"/>
            <a:ext cx="3848668" cy="4731225"/>
          </a:xfrm>
          <a:ln>
            <a:solidFill>
              <a:schemeClr val="tx1"/>
            </a:solidFill>
          </a:ln>
        </p:spPr>
      </p:pic>
      <p:sp>
        <p:nvSpPr>
          <p:cNvPr id="5" name="Right Arrow 4"/>
          <p:cNvSpPr/>
          <p:nvPr/>
        </p:nvSpPr>
        <p:spPr>
          <a:xfrm>
            <a:off x="4069687" y="3507473"/>
            <a:ext cx="1663889" cy="818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3576" y="2127910"/>
            <a:ext cx="6321947" cy="3794077"/>
          </a:xfrm>
          <a:prstGeom prst="rect">
            <a:avLst/>
          </a:prstGeom>
          <a:ln>
            <a:solidFill>
              <a:schemeClr val="tx1"/>
            </a:solidFill>
          </a:ln>
        </p:spPr>
      </p:pic>
    </p:spTree>
    <p:extLst>
      <p:ext uri="{BB962C8B-B14F-4D97-AF65-F5344CB8AC3E}">
        <p14:creationId xmlns:p14="http://schemas.microsoft.com/office/powerpoint/2010/main" val="55867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Temperature Sensor (DSB18B20)+ Probe</a:t>
            </a: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8734" y="1666711"/>
            <a:ext cx="7888406" cy="4437229"/>
          </a:xfrm>
          <a:ln>
            <a:solidFill>
              <a:schemeClr val="tx1"/>
            </a:solidFill>
          </a:ln>
        </p:spPr>
      </p:pic>
    </p:spTree>
    <p:extLst>
      <p:ext uri="{BB962C8B-B14F-4D97-AF65-F5344CB8AC3E}">
        <p14:creationId xmlns:p14="http://schemas.microsoft.com/office/powerpoint/2010/main" val="3065588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 Implementation of DSB18B20</a:t>
            </a:r>
            <a:br>
              <a:rPr lang="en-IN" dirty="0"/>
            </a:br>
            <a:r>
              <a:rPr lang="en-IN" dirty="0"/>
              <a:t>(python)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60" r="-1"/>
          <a:stretch/>
        </p:blipFill>
        <p:spPr>
          <a:xfrm>
            <a:off x="3875963" y="1905000"/>
            <a:ext cx="4844955" cy="4745510"/>
          </a:xfrm>
          <a:ln>
            <a:solidFill>
              <a:schemeClr val="tx1"/>
            </a:solidFill>
          </a:ln>
        </p:spPr>
      </p:pic>
    </p:spTree>
    <p:extLst>
      <p:ext uri="{BB962C8B-B14F-4D97-AF65-F5344CB8AC3E}">
        <p14:creationId xmlns:p14="http://schemas.microsoft.com/office/powerpoint/2010/main" val="3575628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Temperature values in </a:t>
            </a:r>
            <a:r>
              <a:rPr lang="en-IN" dirty="0" err="1"/>
              <a:t>RPi</a:t>
            </a:r>
            <a:r>
              <a:rPr lang="en-IN" dirty="0"/>
              <a:t> Terminal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1439" y="1352671"/>
            <a:ext cx="7724633" cy="4869627"/>
          </a:xfrm>
          <a:ln>
            <a:solidFill>
              <a:schemeClr val="tx1"/>
            </a:solidFill>
          </a:ln>
        </p:spPr>
      </p:pic>
    </p:spTree>
    <p:extLst>
      <p:ext uri="{BB962C8B-B14F-4D97-AF65-F5344CB8AC3E}">
        <p14:creationId xmlns:p14="http://schemas.microsoft.com/office/powerpoint/2010/main" val="103022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Chatbot Implementation</a:t>
            </a:r>
          </a:p>
        </p:txBody>
      </p:sp>
      <p:sp>
        <p:nvSpPr>
          <p:cNvPr id="3" name="Content Placeholder 2"/>
          <p:cNvSpPr>
            <a:spLocks noGrp="1"/>
          </p:cNvSpPr>
          <p:nvPr>
            <p:ph idx="1"/>
          </p:nvPr>
        </p:nvSpPr>
        <p:spPr>
          <a:xfrm>
            <a:off x="2452734" y="1778758"/>
            <a:ext cx="8915400" cy="3777622"/>
          </a:xfrm>
        </p:spPr>
        <p:txBody>
          <a:bodyPr/>
          <a:lstStyle/>
          <a:p>
            <a:pPr algn="just"/>
            <a:r>
              <a:rPr lang="en-US" dirty="0"/>
              <a:t>Chatbots</a:t>
            </a:r>
            <a:r>
              <a:rPr lang="en-US" b="1" dirty="0"/>
              <a:t> </a:t>
            </a:r>
            <a:r>
              <a:rPr lang="en-US" dirty="0"/>
              <a:t>are generally used in dialog systems for various practical purposes and use sophisticated Natural Language Processing (NLP) systems.</a:t>
            </a:r>
          </a:p>
          <a:p>
            <a:pPr algn="just"/>
            <a:endParaRPr lang="en-US" dirty="0"/>
          </a:p>
          <a:p>
            <a:pPr algn="just"/>
            <a:r>
              <a:rPr lang="en-US" dirty="0"/>
              <a:t>We developed our chatbot in ‘Dialogflow’, a Google-owned service for human computer interaction based on NLP.</a:t>
            </a:r>
          </a:p>
          <a:p>
            <a:pPr algn="just"/>
            <a:endParaRPr lang="en-US" dirty="0"/>
          </a:p>
          <a:p>
            <a:pPr algn="just"/>
            <a:r>
              <a:rPr lang="en-US" dirty="0"/>
              <a:t>This chatbot behaves as a virtual doctor in terms of conversation, treatments and suggestions to improve the mental health of patients.</a:t>
            </a:r>
            <a:endParaRPr lang="en-IN" dirty="0"/>
          </a:p>
        </p:txBody>
      </p:sp>
    </p:spTree>
    <p:extLst>
      <p:ext uri="{BB962C8B-B14F-4D97-AF65-F5344CB8AC3E}">
        <p14:creationId xmlns:p14="http://schemas.microsoft.com/office/powerpoint/2010/main" val="86864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Step0: Create an agent</a:t>
            </a:r>
          </a:p>
        </p:txBody>
      </p:sp>
      <p:pic>
        <p:nvPicPr>
          <p:cNvPr id="4" name="Picture 2" descr="Screenshot (2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956" r="3201" b="6949"/>
          <a:stretch>
            <a:fillRect/>
          </a:stretch>
        </p:blipFill>
        <p:spPr bwMode="auto">
          <a:xfrm>
            <a:off x="1790056" y="1513042"/>
            <a:ext cx="9714556" cy="45192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67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Step1: Intents inside agent</a:t>
            </a:r>
          </a:p>
        </p:txBody>
      </p:sp>
      <p:pic>
        <p:nvPicPr>
          <p:cNvPr id="1026" name="Picture 2" descr="inside_agent(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826" y="1425872"/>
            <a:ext cx="7010186" cy="50377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1" y="514066"/>
            <a:ext cx="8915399" cy="2365612"/>
          </a:xfrm>
        </p:spPr>
        <p:txBody>
          <a:bodyPr>
            <a:normAutofit/>
          </a:bodyPr>
          <a:lstStyle/>
          <a:p>
            <a:r>
              <a:rPr lang="en-IN" sz="2400" b="1" dirty="0">
                <a:solidFill>
                  <a:schemeClr val="tx1"/>
                </a:solidFill>
              </a:rPr>
              <a:t>Group Members-</a:t>
            </a:r>
            <a:br>
              <a:rPr lang="en-IN" sz="2400" dirty="0">
                <a:solidFill>
                  <a:schemeClr val="tx1"/>
                </a:solidFill>
              </a:rPr>
            </a:br>
            <a:r>
              <a:rPr lang="en-IN" sz="2400" dirty="0">
                <a:solidFill>
                  <a:schemeClr val="tx1"/>
                </a:solidFill>
              </a:rPr>
              <a:t>Saurav Mohapatra (15BEC0002)</a:t>
            </a:r>
            <a:br>
              <a:rPr lang="en-IN" sz="2400" dirty="0">
                <a:solidFill>
                  <a:schemeClr val="tx1"/>
                </a:solidFill>
              </a:rPr>
            </a:br>
            <a:r>
              <a:rPr lang="en-IN" sz="2400" dirty="0">
                <a:solidFill>
                  <a:schemeClr val="tx1"/>
                </a:solidFill>
              </a:rPr>
              <a:t>Sunderam Sah (15BEC0004)</a:t>
            </a:r>
            <a:br>
              <a:rPr lang="en-IN" sz="2400" dirty="0">
                <a:solidFill>
                  <a:schemeClr val="tx1"/>
                </a:solidFill>
              </a:rPr>
            </a:br>
            <a:r>
              <a:rPr lang="en-IN" sz="2400" dirty="0">
                <a:solidFill>
                  <a:schemeClr val="tx1"/>
                </a:solidFill>
              </a:rPr>
              <a:t>Arka Provo Mukhopadhyay (15BEC0402)</a:t>
            </a:r>
            <a:endParaRPr lang="en-IN" sz="2400" b="1" dirty="0">
              <a:solidFill>
                <a:schemeClr val="tx1"/>
              </a:solidFill>
            </a:endParaRPr>
          </a:p>
        </p:txBody>
      </p:sp>
      <p:sp>
        <p:nvSpPr>
          <p:cNvPr id="3" name="Text Placeholder 2"/>
          <p:cNvSpPr>
            <a:spLocks noGrp="1"/>
          </p:cNvSpPr>
          <p:nvPr>
            <p:ph type="body" idx="1"/>
          </p:nvPr>
        </p:nvSpPr>
        <p:spPr>
          <a:xfrm>
            <a:off x="2589211" y="2879678"/>
            <a:ext cx="8915399" cy="1651399"/>
          </a:xfrm>
        </p:spPr>
        <p:txBody>
          <a:bodyPr>
            <a:normAutofit fontScale="92500" lnSpcReduction="20000"/>
          </a:bodyPr>
          <a:lstStyle/>
          <a:p>
            <a:pPr algn="just"/>
            <a:r>
              <a:rPr lang="en-IN" sz="2400" b="1" dirty="0">
                <a:solidFill>
                  <a:schemeClr val="tx1"/>
                </a:solidFill>
              </a:rPr>
              <a:t>Under Guidance of</a:t>
            </a:r>
          </a:p>
          <a:p>
            <a:pPr algn="just"/>
            <a:r>
              <a:rPr lang="en-IN" sz="2400" dirty="0">
                <a:solidFill>
                  <a:schemeClr val="tx1"/>
                </a:solidFill>
              </a:rPr>
              <a:t>Prof. Budhaditya Bhattacharya</a:t>
            </a:r>
          </a:p>
          <a:p>
            <a:pPr algn="just"/>
            <a:r>
              <a:rPr lang="en-IN" sz="2400" dirty="0">
                <a:solidFill>
                  <a:schemeClr val="tx1"/>
                </a:solidFill>
              </a:rPr>
              <a:t>Associate Professor </a:t>
            </a:r>
          </a:p>
          <a:p>
            <a:pPr algn="just"/>
            <a:r>
              <a:rPr lang="en-IN" sz="2400" dirty="0">
                <a:solidFill>
                  <a:schemeClr val="tx1"/>
                </a:solidFill>
              </a:rPr>
              <a:t>Department of Communication Engineering</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025166" y="4691423"/>
            <a:ext cx="4218082" cy="1107733"/>
          </a:xfrm>
          <a:prstGeom prst="rect">
            <a:avLst/>
          </a:prstGeom>
          <a:noFill/>
          <a:ln>
            <a:noFill/>
          </a:ln>
        </p:spPr>
      </p:pic>
    </p:spTree>
    <p:extLst>
      <p:ext uri="{BB962C8B-B14F-4D97-AF65-F5344CB8AC3E}">
        <p14:creationId xmlns:p14="http://schemas.microsoft.com/office/powerpoint/2010/main" val="1019460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Step2: Training &amp; Actions inside intent</a:t>
            </a:r>
          </a:p>
        </p:txBody>
      </p:sp>
      <p:pic>
        <p:nvPicPr>
          <p:cNvPr id="2050" name="Picture 2" descr="training_inside_agent(1)"/>
          <p:cNvPicPr>
            <a:picLocks noChangeAspect="1" noChangeArrowheads="1"/>
          </p:cNvPicPr>
          <p:nvPr/>
        </p:nvPicPr>
        <p:blipFill>
          <a:blip r:embed="rId2">
            <a:extLst>
              <a:ext uri="{28A0092B-C50C-407E-A947-70E740481C1C}">
                <a14:useLocalDpi xmlns:a14="http://schemas.microsoft.com/office/drawing/2010/main" val="0"/>
              </a:ext>
            </a:extLst>
          </a:blip>
          <a:srcRect t="771"/>
          <a:stretch>
            <a:fillRect/>
          </a:stretch>
        </p:blipFill>
        <p:spPr bwMode="auto">
          <a:xfrm>
            <a:off x="2494246" y="1264555"/>
            <a:ext cx="6827175" cy="54001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61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5403" y="473985"/>
            <a:ext cx="9435065" cy="1280890"/>
          </a:xfrm>
        </p:spPr>
        <p:txBody>
          <a:bodyPr/>
          <a:lstStyle/>
          <a:p>
            <a:r>
              <a:rPr lang="en-IN" dirty="0"/>
              <a:t>Step3: Response &amp; Fulfilment inside intent</a:t>
            </a:r>
          </a:p>
        </p:txBody>
      </p:sp>
      <p:pic>
        <p:nvPicPr>
          <p:cNvPr id="3074" name="Picture 2" descr="response_inten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064" y="1267180"/>
            <a:ext cx="7262062" cy="53588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35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Step4: Contexts to connect all intents</a:t>
            </a:r>
          </a:p>
        </p:txBody>
      </p:sp>
      <p:pic>
        <p:nvPicPr>
          <p:cNvPr id="4098" name="Picture 2" descr="context_inside_intents(1)"/>
          <p:cNvPicPr>
            <a:picLocks noChangeAspect="1" noChangeArrowheads="1"/>
          </p:cNvPicPr>
          <p:nvPr/>
        </p:nvPicPr>
        <p:blipFill rotWithShape="1">
          <a:blip r:embed="rId2">
            <a:extLst>
              <a:ext uri="{28A0092B-C50C-407E-A947-70E740481C1C}">
                <a14:useLocalDpi xmlns:a14="http://schemas.microsoft.com/office/drawing/2010/main" val="0"/>
              </a:ext>
            </a:extLst>
          </a:blip>
          <a:srcRect l="338" r="824"/>
          <a:stretch/>
        </p:blipFill>
        <p:spPr bwMode="auto">
          <a:xfrm>
            <a:off x="2674961" y="1458130"/>
            <a:ext cx="7506269" cy="5297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0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7140" y="0"/>
            <a:ext cx="8911687" cy="678217"/>
          </a:xfrm>
        </p:spPr>
        <p:txBody>
          <a:bodyPr/>
          <a:lstStyle/>
          <a:p>
            <a:r>
              <a:rPr lang="en-US" dirty="0"/>
              <a:t>Chatbot Questionnaire</a:t>
            </a: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83" t="129" r="-1" b="50982"/>
          <a:stretch/>
        </p:blipFill>
        <p:spPr bwMode="auto">
          <a:xfrm>
            <a:off x="2398563" y="582683"/>
            <a:ext cx="6827324" cy="61797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481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t="46312"/>
          <a:stretch>
            <a:fillRect/>
          </a:stretch>
        </p:blipFill>
        <p:spPr bwMode="auto">
          <a:xfrm>
            <a:off x="2825087" y="0"/>
            <a:ext cx="6168787" cy="6858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9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Machine Learning Algorithms</a:t>
            </a:r>
          </a:p>
        </p:txBody>
      </p:sp>
      <p:sp>
        <p:nvSpPr>
          <p:cNvPr id="4" name="Rectangle 3"/>
          <p:cNvSpPr/>
          <p:nvPr/>
        </p:nvSpPr>
        <p:spPr bwMode="auto">
          <a:xfrm>
            <a:off x="2456702" y="2774708"/>
            <a:ext cx="1259632" cy="3206536"/>
          </a:xfrm>
          <a:prstGeom prst="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E</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X</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I</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S</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T</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I</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N</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G</a:t>
            </a:r>
          </a:p>
        </p:txBody>
      </p:sp>
      <p:sp>
        <p:nvSpPr>
          <p:cNvPr id="5" name="Rounded Rectangle 4"/>
          <p:cNvSpPr/>
          <p:nvPr/>
        </p:nvSpPr>
        <p:spPr bwMode="auto">
          <a:xfrm>
            <a:off x="3716334" y="2135197"/>
            <a:ext cx="1584176" cy="936104"/>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Logistic Regression (LR)</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6" name="Rounded Rectangle 5"/>
          <p:cNvSpPr/>
          <p:nvPr/>
        </p:nvSpPr>
        <p:spPr bwMode="auto">
          <a:xfrm>
            <a:off x="3716334" y="3245609"/>
            <a:ext cx="1584176" cy="936104"/>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Random</a:t>
            </a:r>
          </a:p>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Forest</a:t>
            </a:r>
          </a:p>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(RF)</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7" name="Rounded Rectangle 6"/>
          <p:cNvSpPr/>
          <p:nvPr/>
        </p:nvSpPr>
        <p:spPr bwMode="auto">
          <a:xfrm>
            <a:off x="3716334" y="4377976"/>
            <a:ext cx="1584176" cy="936104"/>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Boosted</a:t>
            </a:r>
          </a:p>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Tree</a:t>
            </a:r>
          </a:p>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(BT)</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8" name="Left-Right Arrow Callout 7"/>
          <p:cNvSpPr/>
          <p:nvPr/>
        </p:nvSpPr>
        <p:spPr bwMode="auto">
          <a:xfrm>
            <a:off x="5770558" y="3425629"/>
            <a:ext cx="2516288" cy="1512168"/>
          </a:xfrm>
          <a:prstGeom prst="leftRightArrowCallou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endParaRPr lang="en-IN" dirty="0">
              <a:ln w="0"/>
              <a:solidFill>
                <a:schemeClr val="tx1"/>
              </a:solidFill>
              <a:effectLst>
                <a:outerShdw blurRad="38100" dist="19050" dir="2700000" algn="tl" rotWithShape="0">
                  <a:schemeClr val="dk1">
                    <a:alpha val="40000"/>
                  </a:schemeClr>
                </a:outerShdw>
              </a:effectLst>
              <a:latin typeface="Calibri" pitchFamily="32" charset="0"/>
              <a:cs typeface="Arial" charset="0"/>
            </a:endParaRPr>
          </a:p>
          <a:p>
            <a:pPr algn="ctr" eaLnBrk="1" hangingPunct="1">
              <a:buClr>
                <a:srgbClr val="000000"/>
              </a:buClr>
              <a:buSzPct val="100000"/>
              <a:buFont typeface="Times New Roman" pitchFamily="16" charset="0"/>
              <a:buNone/>
              <a:defRPr/>
            </a:pPr>
            <a:endParaRPr lang="en-IN" dirty="0">
              <a:ln w="0"/>
              <a:solidFill>
                <a:schemeClr val="tx1"/>
              </a:solidFill>
              <a:effectLst>
                <a:outerShdw blurRad="38100" dist="19050" dir="2700000" algn="tl" rotWithShape="0">
                  <a:schemeClr val="dk1">
                    <a:alpha val="40000"/>
                  </a:schemeClr>
                </a:outerShdw>
              </a:effectLst>
              <a:latin typeface="Calibri" pitchFamily="32" charset="0"/>
              <a:cs typeface="Arial" charset="0"/>
            </a:endParaRPr>
          </a:p>
          <a:p>
            <a:pPr algn="ctr" eaLnBrk="1" hangingPunct="1">
              <a:buClr>
                <a:srgbClr val="000000"/>
              </a:buClr>
              <a:buSzPct val="100000"/>
              <a:buFont typeface="Times New Roman" panose="02020603050405020304" pitchFamily="18" charset="0"/>
              <a:buNone/>
              <a:defRPr/>
            </a:pPr>
            <a:r>
              <a:rPr lang="en-IN" sz="2800" dirty="0">
                <a:ln>
                  <a:solidFill>
                    <a:schemeClr val="tx1"/>
                  </a:solidFill>
                </a:ln>
                <a:latin typeface="Times New Roman" panose="02020603050405020304" pitchFamily="18" charset="0"/>
                <a:cs typeface="Times New Roman" panose="02020603050405020304" pitchFamily="18" charset="0"/>
              </a:rPr>
              <a:t>ML</a:t>
            </a:r>
            <a:endParaRPr lang="en-IN" sz="1400" dirty="0">
              <a:ln>
                <a:solidFill>
                  <a:schemeClr val="tx1"/>
                </a:solidFill>
              </a:ln>
              <a:latin typeface="Times New Roman" panose="02020603050405020304" pitchFamily="18" charset="0"/>
              <a:cs typeface="Times New Roman" panose="02020603050405020304" pitchFamily="18" charset="0"/>
            </a:endParaRPr>
          </a:p>
        </p:txBody>
      </p:sp>
      <p:sp>
        <p:nvSpPr>
          <p:cNvPr id="9" name="Rounded Rectangle 8"/>
          <p:cNvSpPr/>
          <p:nvPr/>
        </p:nvSpPr>
        <p:spPr bwMode="auto">
          <a:xfrm>
            <a:off x="8660804" y="2044104"/>
            <a:ext cx="1584176" cy="936104"/>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K- Means Naïve Bayes (KNMB)</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10" name="Rounded Rectangle 9"/>
          <p:cNvSpPr/>
          <p:nvPr/>
        </p:nvSpPr>
        <p:spPr bwMode="auto">
          <a:xfrm>
            <a:off x="8627822" y="3245609"/>
            <a:ext cx="1584176" cy="1258189"/>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 Fuzzy K-Nearest Neighbour (FKNN)</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11" name="Rounded Rectangle 10"/>
          <p:cNvSpPr/>
          <p:nvPr/>
        </p:nvSpPr>
        <p:spPr bwMode="auto">
          <a:xfrm>
            <a:off x="8627822" y="4747004"/>
            <a:ext cx="1584176" cy="936104"/>
          </a:xfrm>
          <a:prstGeom prst="round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 Neural Networks (NN)</a:t>
            </a:r>
            <a:endParaRPr lang="en-IN" dirty="0">
              <a:ln>
                <a:solidFill>
                  <a:schemeClr val="tx1"/>
                </a:solidFill>
              </a:ln>
              <a:latin typeface="Times New Roman" panose="02020603050405020304" pitchFamily="18" charset="0"/>
              <a:cs typeface="Times New Roman" panose="02020603050405020304" pitchFamily="18" charset="0"/>
            </a:endParaRPr>
          </a:p>
        </p:txBody>
      </p:sp>
      <p:sp>
        <p:nvSpPr>
          <p:cNvPr id="12" name="Rectangle 11"/>
          <p:cNvSpPr/>
          <p:nvPr/>
        </p:nvSpPr>
        <p:spPr bwMode="auto">
          <a:xfrm>
            <a:off x="10244980" y="2774708"/>
            <a:ext cx="1259632" cy="3206536"/>
          </a:xfrm>
          <a:prstGeom prst="rect">
            <a:avLst/>
          </a:prstGeom>
          <a:noFill/>
          <a:ln w="9525" cap="flat" cmpd="sng" algn="ctr">
            <a:solidFill>
              <a:schemeClr val="tx1"/>
            </a:solidFill>
            <a:prstDash val="solid"/>
            <a:round/>
            <a:headEnd type="none" w="med" len="med"/>
            <a:tailEnd type="none" w="med" len="med"/>
          </a:ln>
          <a:effectLst/>
          <a:extLst/>
        </p:spPr>
        <p:txBody>
          <a:bodyPr/>
          <a:lstStyle/>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P</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R</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O</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P</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O</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S</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E</a:t>
            </a:r>
          </a:p>
          <a:p>
            <a:pPr algn="ctr" eaLnBrk="1" hangingPunct="1">
              <a:buClr>
                <a:srgbClr val="000000"/>
              </a:buClr>
              <a:buSzPct val="100000"/>
              <a:buFont typeface="Times New Roman" pitchFamily="16" charset="0"/>
              <a:buNone/>
              <a:defRPr/>
            </a:pPr>
            <a:r>
              <a:rPr lang="en-IN" sz="2400" dirty="0">
                <a:ln>
                  <a:solidFill>
                    <a:schemeClr val="tx1"/>
                  </a:solidFill>
                </a:ln>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374027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582" y="160086"/>
            <a:ext cx="8911687" cy="1280890"/>
          </a:xfrm>
        </p:spPr>
        <p:txBody>
          <a:bodyPr/>
          <a:lstStyle/>
          <a:p>
            <a:r>
              <a:rPr lang="en-IN" dirty="0"/>
              <a:t>UCI Heart disease Dataset for ML [12]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8801449"/>
              </p:ext>
            </p:extLst>
          </p:nvPr>
        </p:nvGraphicFramePr>
        <p:xfrm>
          <a:off x="2579429" y="800531"/>
          <a:ext cx="6714696" cy="6062866"/>
        </p:xfrm>
        <a:graphic>
          <a:graphicData uri="http://schemas.openxmlformats.org/drawingml/2006/table">
            <a:tbl>
              <a:tblPr firstRow="1" firstCol="1" bandRow="1">
                <a:tableStyleId>{5C22544A-7EE6-4342-B048-85BDC9FD1C3A}</a:tableStyleId>
              </a:tblPr>
              <a:tblGrid>
                <a:gridCol w="1633652">
                  <a:extLst>
                    <a:ext uri="{9D8B030D-6E8A-4147-A177-3AD203B41FA5}">
                      <a16:colId xmlns:a16="http://schemas.microsoft.com/office/drawing/2014/main" val="20000"/>
                    </a:ext>
                  </a:extLst>
                </a:gridCol>
                <a:gridCol w="2540522">
                  <a:extLst>
                    <a:ext uri="{9D8B030D-6E8A-4147-A177-3AD203B41FA5}">
                      <a16:colId xmlns:a16="http://schemas.microsoft.com/office/drawing/2014/main" val="20001"/>
                    </a:ext>
                  </a:extLst>
                </a:gridCol>
                <a:gridCol w="2540522">
                  <a:extLst>
                    <a:ext uri="{9D8B030D-6E8A-4147-A177-3AD203B41FA5}">
                      <a16:colId xmlns:a16="http://schemas.microsoft.com/office/drawing/2014/main" val="20002"/>
                    </a:ext>
                  </a:extLst>
                </a:gridCol>
              </a:tblGrid>
              <a:tr h="271237">
                <a:tc>
                  <a:txBody>
                    <a:bodyPr/>
                    <a:lstStyle/>
                    <a:p>
                      <a:pPr>
                        <a:spcAft>
                          <a:spcPts val="0"/>
                        </a:spcAft>
                      </a:pPr>
                      <a:r>
                        <a:rPr lang="en-IN" sz="1100" dirty="0">
                          <a:effectLst/>
                        </a:rPr>
                        <a:t>Variable (parameter)</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Short description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Values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0"/>
                  </a:ext>
                </a:extLst>
              </a:tr>
              <a:tr h="334645">
                <a:tc>
                  <a:txBody>
                    <a:bodyPr/>
                    <a:lstStyle/>
                    <a:p>
                      <a:pPr>
                        <a:spcAft>
                          <a:spcPts val="0"/>
                        </a:spcAft>
                      </a:pPr>
                      <a:r>
                        <a:rPr lang="en-IN" sz="1100">
                          <a:effectLst/>
                        </a:rPr>
                        <a:t>Age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Age of patient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Continuous</a:t>
                      </a:r>
                    </a:p>
                    <a:p>
                      <a:pPr>
                        <a:spcAft>
                          <a:spcPts val="0"/>
                        </a:spcAft>
                      </a:pPr>
                      <a:r>
                        <a:rPr lang="en-IN" sz="1100">
                          <a:effectLst/>
                        </a:rPr>
                        <a:t> </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1"/>
                  </a:ext>
                </a:extLst>
              </a:tr>
              <a:tr h="271237">
                <a:tc>
                  <a:txBody>
                    <a:bodyPr/>
                    <a:lstStyle/>
                    <a:p>
                      <a:pPr>
                        <a:spcAft>
                          <a:spcPts val="0"/>
                        </a:spcAft>
                      </a:pPr>
                      <a:r>
                        <a:rPr lang="en-IN" sz="1100">
                          <a:effectLst/>
                        </a:rPr>
                        <a:t>Sex</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Sex of patient (male/female)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0=Male, 1=Female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2"/>
                  </a:ext>
                </a:extLst>
              </a:tr>
              <a:tr h="669290">
                <a:tc>
                  <a:txBody>
                    <a:bodyPr/>
                    <a:lstStyle/>
                    <a:p>
                      <a:pPr>
                        <a:spcAft>
                          <a:spcPts val="0"/>
                        </a:spcAft>
                      </a:pPr>
                      <a:r>
                        <a:rPr lang="en-IN" sz="1100">
                          <a:effectLst/>
                        </a:rPr>
                        <a:t>Chest pain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dirty="0">
                          <a:effectLst/>
                        </a:rPr>
                        <a:t>Three types (</a:t>
                      </a:r>
                      <a:r>
                        <a:rPr lang="en-IN" sz="1100" dirty="0" err="1">
                          <a:effectLst/>
                        </a:rPr>
                        <a:t>anginal</a:t>
                      </a:r>
                      <a:r>
                        <a:rPr lang="en-IN" sz="1100" dirty="0">
                          <a:effectLst/>
                        </a:rPr>
                        <a:t>/ non-</a:t>
                      </a:r>
                      <a:r>
                        <a:rPr lang="en-IN" sz="1100" dirty="0" err="1">
                          <a:effectLst/>
                        </a:rPr>
                        <a:t>anginal</a:t>
                      </a:r>
                      <a:r>
                        <a:rPr lang="en-IN" sz="1100" dirty="0">
                          <a:effectLst/>
                        </a:rPr>
                        <a:t>/ asymptomatic)</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4 = Typical type</a:t>
                      </a:r>
                    </a:p>
                    <a:p>
                      <a:pPr>
                        <a:spcAft>
                          <a:spcPts val="0"/>
                        </a:spcAft>
                      </a:pPr>
                      <a:r>
                        <a:rPr lang="en-IN" sz="1100">
                          <a:effectLst/>
                        </a:rPr>
                        <a:t>3 = Atypical type angina</a:t>
                      </a:r>
                    </a:p>
                    <a:p>
                      <a:pPr>
                        <a:spcAft>
                          <a:spcPts val="0"/>
                        </a:spcAft>
                      </a:pPr>
                      <a:r>
                        <a:rPr lang="en-IN" sz="1100">
                          <a:effectLst/>
                        </a:rPr>
                        <a:t>2 = Non­angina pain</a:t>
                      </a:r>
                    </a:p>
                    <a:p>
                      <a:pPr>
                        <a:spcAft>
                          <a:spcPts val="0"/>
                        </a:spcAft>
                      </a:pPr>
                      <a:r>
                        <a:rPr lang="en-IN" sz="1100">
                          <a:effectLst/>
                        </a:rPr>
                        <a:t>1 = Asymptotic</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3"/>
                  </a:ext>
                </a:extLst>
              </a:tr>
              <a:tr h="271237">
                <a:tc>
                  <a:txBody>
                    <a:bodyPr/>
                    <a:lstStyle/>
                    <a:p>
                      <a:pPr>
                        <a:spcAft>
                          <a:spcPts val="0"/>
                        </a:spcAft>
                      </a:pPr>
                      <a:r>
                        <a:rPr lang="en-IN" sz="1100" dirty="0">
                          <a:effectLst/>
                        </a:rPr>
                        <a:t>Bpm or </a:t>
                      </a:r>
                      <a:r>
                        <a:rPr lang="en-IN" sz="1100" dirty="0" err="1">
                          <a:effectLst/>
                        </a:rPr>
                        <a:t>Thalach</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Max Heart rate achieved by patient </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Continous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4"/>
                  </a:ext>
                </a:extLst>
              </a:tr>
              <a:tr h="406858">
                <a:tc>
                  <a:txBody>
                    <a:bodyPr/>
                    <a:lstStyle/>
                    <a:p>
                      <a:pPr>
                        <a:spcAft>
                          <a:spcPts val="0"/>
                        </a:spcAft>
                      </a:pPr>
                      <a:r>
                        <a:rPr lang="en-IN" sz="1100">
                          <a:effectLst/>
                        </a:rPr>
                        <a:t>(Sys, Dia) or </a:t>
                      </a:r>
                    </a:p>
                    <a:p>
                      <a:pPr>
                        <a:spcAft>
                          <a:spcPts val="0"/>
                        </a:spcAft>
                      </a:pPr>
                      <a:r>
                        <a:rPr lang="en-IN" sz="1100">
                          <a:effectLst/>
                        </a:rPr>
                        <a:t>Thest bps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Resting Blood pressure of patient (Sys- Systolic, Dia- Diastolic)</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Continuous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5"/>
                  </a:ext>
                </a:extLst>
              </a:tr>
              <a:tr h="334645">
                <a:tc>
                  <a:txBody>
                    <a:bodyPr/>
                    <a:lstStyle/>
                    <a:p>
                      <a:pPr>
                        <a:spcAft>
                          <a:spcPts val="0"/>
                        </a:spcAft>
                      </a:pPr>
                      <a:r>
                        <a:rPr lang="en-IN" sz="1100">
                          <a:effectLst/>
                        </a:rPr>
                        <a:t>Chole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Resting Blood sugar level or Serum Cholestrol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Continuous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6"/>
                  </a:ext>
                </a:extLst>
              </a:tr>
              <a:tr h="406858">
                <a:tc>
                  <a:txBody>
                    <a:bodyPr/>
                    <a:lstStyle/>
                    <a:p>
                      <a:pPr>
                        <a:spcAft>
                          <a:spcPts val="0"/>
                        </a:spcAft>
                      </a:pPr>
                      <a:r>
                        <a:rPr lang="en-IN" sz="1100">
                          <a:effectLst/>
                        </a:rPr>
                        <a:t>Fbg</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Fasting Blood sugar larger than resting Blood sugar (Yes/No)</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1 &gt;= 120 mg/dl</a:t>
                      </a:r>
                    </a:p>
                    <a:p>
                      <a:pPr>
                        <a:spcAft>
                          <a:spcPts val="0"/>
                        </a:spcAft>
                      </a:pPr>
                      <a:r>
                        <a:rPr lang="en-IN" sz="1100">
                          <a:effectLst/>
                        </a:rPr>
                        <a:t>0 &lt;= 120 mg/dl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7"/>
                  </a:ext>
                </a:extLst>
              </a:tr>
              <a:tr h="609831">
                <a:tc>
                  <a:txBody>
                    <a:bodyPr/>
                    <a:lstStyle/>
                    <a:p>
                      <a:pPr>
                        <a:spcAft>
                          <a:spcPts val="0"/>
                        </a:spcAft>
                      </a:pPr>
                      <a:r>
                        <a:rPr lang="en-IN" sz="1100">
                          <a:effectLst/>
                        </a:rPr>
                        <a:t>Rest ECG</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Resting ECG result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5 = normal</a:t>
                      </a:r>
                    </a:p>
                    <a:p>
                      <a:pPr>
                        <a:spcAft>
                          <a:spcPts val="0"/>
                        </a:spcAft>
                      </a:pPr>
                      <a:r>
                        <a:rPr lang="en-IN" sz="1100">
                          <a:effectLst/>
                        </a:rPr>
                        <a:t>4 = having ST_T wave abnormal</a:t>
                      </a:r>
                    </a:p>
                    <a:p>
                      <a:pPr>
                        <a:spcAft>
                          <a:spcPts val="0"/>
                        </a:spcAft>
                      </a:pPr>
                      <a:r>
                        <a:rPr lang="en-IN" sz="1100">
                          <a:effectLst/>
                        </a:rPr>
                        <a:t>3 = left ventricular hypertrophy</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8"/>
                  </a:ext>
                </a:extLst>
              </a:tr>
              <a:tr h="334645">
                <a:tc>
                  <a:txBody>
                    <a:bodyPr/>
                    <a:lstStyle/>
                    <a:p>
                      <a:pPr>
                        <a:spcAft>
                          <a:spcPts val="0"/>
                        </a:spcAft>
                      </a:pPr>
                      <a:r>
                        <a:rPr lang="en-IN" sz="1100">
                          <a:effectLst/>
                        </a:rPr>
                        <a:t>Exercise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Induced angina (yes/no)</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1 = no</a:t>
                      </a:r>
                    </a:p>
                    <a:p>
                      <a:pPr>
                        <a:spcAft>
                          <a:spcPts val="0"/>
                        </a:spcAft>
                      </a:pPr>
                      <a:r>
                        <a:rPr lang="en-IN" sz="1100">
                          <a:effectLst/>
                        </a:rPr>
                        <a:t>2 = yes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09"/>
                  </a:ext>
                </a:extLst>
              </a:tr>
              <a:tr h="365898">
                <a:tc>
                  <a:txBody>
                    <a:bodyPr/>
                    <a:lstStyle/>
                    <a:p>
                      <a:pPr>
                        <a:spcAft>
                          <a:spcPts val="0"/>
                        </a:spcAft>
                      </a:pPr>
                      <a:r>
                        <a:rPr lang="en-IN" sz="1100">
                          <a:effectLst/>
                        </a:rPr>
                        <a:t>Old peak</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ST depression induced by exercise relative to rest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Continous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10"/>
                  </a:ext>
                </a:extLst>
              </a:tr>
              <a:tr h="669290">
                <a:tc>
                  <a:txBody>
                    <a:bodyPr/>
                    <a:lstStyle/>
                    <a:p>
                      <a:pPr>
                        <a:spcAft>
                          <a:spcPts val="0"/>
                        </a:spcAft>
                      </a:pPr>
                      <a:r>
                        <a:rPr lang="en-IN" sz="1100">
                          <a:effectLst/>
                        </a:rPr>
                        <a:t>Exercise_slope or Old peak</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Peak time and effort given for laborious work- Slope   of   the   height   effect   ST </a:t>
                      </a:r>
                    </a:p>
                    <a:p>
                      <a:pPr>
                        <a:spcAft>
                          <a:spcPts val="0"/>
                        </a:spcAft>
                      </a:pPr>
                      <a:r>
                        <a:rPr lang="en-IN" sz="1100">
                          <a:effectLst/>
                        </a:rPr>
                        <a:t>section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3 = un sloping</a:t>
                      </a:r>
                    </a:p>
                    <a:p>
                      <a:pPr>
                        <a:spcAft>
                          <a:spcPts val="0"/>
                        </a:spcAft>
                      </a:pPr>
                      <a:r>
                        <a:rPr lang="en-IN" sz="1100">
                          <a:effectLst/>
                        </a:rPr>
                        <a:t>2 = flat</a:t>
                      </a:r>
                    </a:p>
                    <a:p>
                      <a:pPr>
                        <a:spcAft>
                          <a:spcPts val="0"/>
                        </a:spcAft>
                      </a:pPr>
                      <a:r>
                        <a:rPr lang="en-IN" sz="1100">
                          <a:effectLst/>
                        </a:rPr>
                        <a:t>1 = downsloping</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11"/>
                  </a:ext>
                </a:extLst>
              </a:tr>
              <a:tr h="365898">
                <a:tc>
                  <a:txBody>
                    <a:bodyPr/>
                    <a:lstStyle/>
                    <a:p>
                      <a:pPr>
                        <a:spcAft>
                          <a:spcPts val="0"/>
                        </a:spcAft>
                      </a:pPr>
                      <a:r>
                        <a:rPr lang="en-IN" sz="1100">
                          <a:effectLst/>
                        </a:rPr>
                        <a:t>Ca</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Number of major vessel </a:t>
                      </a:r>
                    </a:p>
                    <a:p>
                      <a:pPr>
                        <a:spcAft>
                          <a:spcPts val="0"/>
                        </a:spcAft>
                      </a:pPr>
                      <a:r>
                        <a:rPr lang="en-IN" sz="1100">
                          <a:effectLst/>
                        </a:rPr>
                        <a:t>(colored by fluoroscopy)</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1­4 value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12"/>
                  </a:ext>
                </a:extLst>
              </a:tr>
              <a:tr h="501968">
                <a:tc>
                  <a:txBody>
                    <a:bodyPr/>
                    <a:lstStyle/>
                    <a:p>
                      <a:pPr>
                        <a:spcAft>
                          <a:spcPts val="0"/>
                        </a:spcAft>
                      </a:pPr>
                      <a:r>
                        <a:rPr lang="en-IN" sz="1100">
                          <a:effectLst/>
                        </a:rPr>
                        <a:t>Thal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Thallium heart scan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2 = Normal</a:t>
                      </a:r>
                    </a:p>
                    <a:p>
                      <a:pPr>
                        <a:spcAft>
                          <a:spcPts val="0"/>
                        </a:spcAft>
                      </a:pPr>
                      <a:r>
                        <a:rPr lang="en-IN" sz="1100">
                          <a:effectLst/>
                        </a:rPr>
                        <a:t>4 = Fixed</a:t>
                      </a:r>
                    </a:p>
                    <a:p>
                      <a:pPr>
                        <a:spcAft>
                          <a:spcPts val="0"/>
                        </a:spcAft>
                      </a:pPr>
                      <a:r>
                        <a:rPr lang="en-IN" sz="1100">
                          <a:effectLst/>
                        </a:rPr>
                        <a:t>5 = Reversible defect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13"/>
                  </a:ext>
                </a:extLst>
              </a:tr>
              <a:tr h="243932">
                <a:tc>
                  <a:txBody>
                    <a:bodyPr/>
                    <a:lstStyle/>
                    <a:p>
                      <a:pPr>
                        <a:spcAft>
                          <a:spcPts val="0"/>
                        </a:spcAft>
                      </a:pPr>
                      <a:r>
                        <a:rPr lang="en-IN" sz="1100">
                          <a:effectLst/>
                        </a:rPr>
                        <a:t>Num</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a:effectLst/>
                        </a:rPr>
                        <a:t>Diagnosis of heart disease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tc>
                  <a:txBody>
                    <a:bodyPr/>
                    <a:lstStyle/>
                    <a:p>
                      <a:pPr>
                        <a:spcAft>
                          <a:spcPts val="0"/>
                        </a:spcAft>
                      </a:pPr>
                      <a:r>
                        <a:rPr lang="en-IN" sz="1100" dirty="0">
                          <a:effectLst/>
                        </a:rPr>
                        <a:t>No disease &amp; Heart disease</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33075" marR="33075" marT="0" marB="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3553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Logistic Regression (LR)</a:t>
            </a:r>
            <a:endParaRPr lang="en-IN" dirty="0"/>
          </a:p>
        </p:txBody>
      </p:sp>
      <p:sp>
        <p:nvSpPr>
          <p:cNvPr id="3" name="Content Placeholder 2"/>
          <p:cNvSpPr>
            <a:spLocks noGrp="1"/>
          </p:cNvSpPr>
          <p:nvPr>
            <p:ph idx="1"/>
          </p:nvPr>
        </p:nvSpPr>
        <p:spPr/>
        <p:txBody>
          <a:bodyPr/>
          <a:lstStyle/>
          <a:p>
            <a:r>
              <a:rPr lang="en-US" dirty="0"/>
              <a:t>Logistic regression or multinomial logistic regression generalizes to multiclass classification by apprehending a vector of variables and evaluating the coefficients or weights for each input parameter that has been detected and then identifies the medication.</a:t>
            </a:r>
            <a:endParaRPr lang="en-IN" dirty="0"/>
          </a:p>
        </p:txBody>
      </p:sp>
      <p:pic>
        <p:nvPicPr>
          <p:cNvPr id="4" name="Picture 2" descr="Image result for logistic regression equ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017" y="3484480"/>
            <a:ext cx="54387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95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Random Forest Classifier (RF)</a:t>
            </a:r>
            <a:endParaRPr lang="en-IN" dirty="0"/>
          </a:p>
        </p:txBody>
      </p:sp>
      <p:sp>
        <p:nvSpPr>
          <p:cNvPr id="3" name="Content Placeholder 2"/>
          <p:cNvSpPr>
            <a:spLocks noGrp="1"/>
          </p:cNvSpPr>
          <p:nvPr>
            <p:ph idx="1"/>
          </p:nvPr>
        </p:nvSpPr>
        <p:spPr>
          <a:xfrm>
            <a:off x="2589212" y="2024418"/>
            <a:ext cx="8915400" cy="3777622"/>
          </a:xfrm>
        </p:spPr>
        <p:txBody>
          <a:bodyPr/>
          <a:lstStyle/>
          <a:p>
            <a:r>
              <a:rPr lang="en-IN" dirty="0"/>
              <a:t>It </a:t>
            </a:r>
            <a:r>
              <a:rPr lang="x-none" dirty="0"/>
              <a:t>has mixture of tree classifiers where </a:t>
            </a:r>
            <a:r>
              <a:rPr lang="en-IN" dirty="0"/>
              <a:t>every single</a:t>
            </a:r>
            <a:r>
              <a:rPr lang="x-none" dirty="0"/>
              <a:t> classifier is </a:t>
            </a:r>
            <a:r>
              <a:rPr lang="en-IN" dirty="0"/>
              <a:t>made</a:t>
            </a:r>
            <a:r>
              <a:rPr lang="x-none" dirty="0"/>
              <a:t> using a random vector </a:t>
            </a:r>
            <a:r>
              <a:rPr lang="en-IN" dirty="0"/>
              <a:t>divided</a:t>
            </a:r>
            <a:r>
              <a:rPr lang="x-none" dirty="0"/>
              <a:t> independently from input vector, a tree </a:t>
            </a:r>
            <a:r>
              <a:rPr lang="en-IN" dirty="0"/>
              <a:t>builds</a:t>
            </a:r>
            <a:r>
              <a:rPr lang="x-none" dirty="0"/>
              <a:t> unit vote for most </a:t>
            </a:r>
            <a:r>
              <a:rPr lang="en-IN" dirty="0"/>
              <a:t>renowned</a:t>
            </a:r>
            <a:r>
              <a:rPr lang="x-none" dirty="0"/>
              <a:t> class to </a:t>
            </a:r>
            <a:r>
              <a:rPr lang="en-IN" dirty="0"/>
              <a:t>identify</a:t>
            </a:r>
            <a:r>
              <a:rPr lang="x-none" dirty="0"/>
              <a:t> an input vector.</a:t>
            </a:r>
            <a:endParaRPr lang="en-IN" dirty="0"/>
          </a:p>
        </p:txBody>
      </p:sp>
      <p:pic>
        <p:nvPicPr>
          <p:cNvPr id="7170" name="Picture 2" descr="Image result for random fo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348" y="3179929"/>
            <a:ext cx="4667534" cy="35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3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Boosted Tree Classifier (BT)</a:t>
            </a:r>
            <a:endParaRPr lang="en-IN" dirty="0"/>
          </a:p>
        </p:txBody>
      </p:sp>
      <p:sp>
        <p:nvSpPr>
          <p:cNvPr id="3" name="Content Placeholder 2"/>
          <p:cNvSpPr>
            <a:spLocks noGrp="1"/>
          </p:cNvSpPr>
          <p:nvPr>
            <p:ph idx="1"/>
          </p:nvPr>
        </p:nvSpPr>
        <p:spPr>
          <a:xfrm>
            <a:off x="2589212" y="1905000"/>
            <a:ext cx="8915400" cy="3777622"/>
          </a:xfrm>
        </p:spPr>
        <p:txBody>
          <a:bodyPr/>
          <a:lstStyle/>
          <a:p>
            <a:pPr algn="just"/>
            <a:r>
              <a:rPr lang="en-US" dirty="0"/>
              <a:t>Boosting is general way used for enhancing the accuracy of a learning algorithm. More importantly, it works on the principle that a “strong” classifier (highly accurate is generated through the linear combination of a lot of “weak” classifiers (less accurate).</a:t>
            </a:r>
            <a:endParaRPr lang="en-IN" dirty="0"/>
          </a:p>
        </p:txBody>
      </p:sp>
      <p:pic>
        <p:nvPicPr>
          <p:cNvPr id="8194" name="Picture 2" descr="Image result for boosted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611" y="3281597"/>
            <a:ext cx="6234867" cy="305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4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Content Placeholder 2"/>
          <p:cNvSpPr>
            <a:spLocks noGrp="1"/>
          </p:cNvSpPr>
          <p:nvPr>
            <p:ph idx="1"/>
          </p:nvPr>
        </p:nvSpPr>
        <p:spPr/>
        <p:txBody>
          <a:bodyPr/>
          <a:lstStyle/>
          <a:p>
            <a:r>
              <a:rPr lang="en-IN" dirty="0">
                <a:solidFill>
                  <a:schemeClr val="tx1"/>
                </a:solidFill>
              </a:rPr>
              <a:t>Gather cardiac data from various sensors.</a:t>
            </a:r>
          </a:p>
          <a:p>
            <a:r>
              <a:rPr lang="en-IN" dirty="0">
                <a:solidFill>
                  <a:schemeClr val="tx1"/>
                </a:solidFill>
              </a:rPr>
              <a:t>Implement a Chat-Bot System to interview the patient.</a:t>
            </a:r>
          </a:p>
          <a:p>
            <a:r>
              <a:rPr lang="en-IN" dirty="0">
                <a:solidFill>
                  <a:schemeClr val="tx1"/>
                </a:solidFill>
              </a:rPr>
              <a:t>Implement and predict among few ML algorithms which produce best result for auto-diagnosis.</a:t>
            </a:r>
          </a:p>
          <a:p>
            <a:r>
              <a:rPr lang="en-IN" dirty="0">
                <a:solidFill>
                  <a:schemeClr val="tx1"/>
                </a:solidFill>
              </a:rPr>
              <a:t>Send the final report for doctor’s verification (who is at far away place).</a:t>
            </a:r>
          </a:p>
        </p:txBody>
      </p:sp>
    </p:spTree>
    <p:extLst>
      <p:ext uri="{BB962C8B-B14F-4D97-AF65-F5344CB8AC3E}">
        <p14:creationId xmlns:p14="http://schemas.microsoft.com/office/powerpoint/2010/main" val="391788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Support Vector Machine (SVM)</a:t>
            </a:r>
            <a:endParaRPr lang="en-IN" dirty="0"/>
          </a:p>
        </p:txBody>
      </p:sp>
      <p:sp>
        <p:nvSpPr>
          <p:cNvPr id="3" name="Content Placeholder 2"/>
          <p:cNvSpPr>
            <a:spLocks noGrp="1"/>
          </p:cNvSpPr>
          <p:nvPr>
            <p:ph idx="1"/>
          </p:nvPr>
        </p:nvSpPr>
        <p:spPr>
          <a:xfrm>
            <a:off x="2589212" y="1905000"/>
            <a:ext cx="8915400" cy="3777622"/>
          </a:xfrm>
        </p:spPr>
        <p:txBody>
          <a:bodyPr/>
          <a:lstStyle/>
          <a:p>
            <a:pPr algn="just"/>
            <a:r>
              <a:rPr lang="en-US" dirty="0"/>
              <a:t>SVM is type of linear classifier, a class of supervised learning model, which is used to separate the data into different classes by a hyper plane for N dimensional data. The model has linear classification and can perform nonlinear classification using kernel trick, thereby mapping the input features to higher dimensional feature spaces.</a:t>
            </a:r>
            <a:endParaRPr lang="en-IN" dirty="0"/>
          </a:p>
        </p:txBody>
      </p:sp>
      <p:pic>
        <p:nvPicPr>
          <p:cNvPr id="9218" name="Picture 2" descr="Image result for support vector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0123" y="3617829"/>
            <a:ext cx="6160336" cy="257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3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K-Means Clustering with Naive Bayes (KMNB)</a:t>
            </a:r>
            <a:endParaRPr lang="en-IN" dirty="0"/>
          </a:p>
        </p:txBody>
      </p:sp>
      <p:sp>
        <p:nvSpPr>
          <p:cNvPr id="3" name="Content Placeholder 2"/>
          <p:cNvSpPr>
            <a:spLocks noGrp="1"/>
          </p:cNvSpPr>
          <p:nvPr>
            <p:ph idx="1"/>
          </p:nvPr>
        </p:nvSpPr>
        <p:spPr>
          <a:xfrm>
            <a:off x="2589212" y="2038066"/>
            <a:ext cx="8915400" cy="3777622"/>
          </a:xfrm>
        </p:spPr>
        <p:txBody>
          <a:bodyPr/>
          <a:lstStyle/>
          <a:p>
            <a:pPr algn="just"/>
            <a:r>
              <a:rPr lang="en-US" dirty="0"/>
              <a:t>KMNB algorithm is implemented by summing classification and clustering techniques. For grouping similar kind of data in former stage, KMNB is used as a pre-classification component. In the next stage, the data will be classified by category of attack using Naïve Bayes classifier. So the misclassified data (from the first stage) will be classified accordingly by its category in the second stage.</a:t>
            </a:r>
            <a:endParaRPr lang="en-IN" dirty="0"/>
          </a:p>
        </p:txBody>
      </p:sp>
      <p:pic>
        <p:nvPicPr>
          <p:cNvPr id="10242" name="Picture 2" descr="Image result for K-Means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410" y="4077002"/>
            <a:ext cx="5523938" cy="23374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naive bay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758" y="4077002"/>
            <a:ext cx="3713940" cy="233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0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Fuzzy K-Nearest Neighbor (FKNN)</a:t>
            </a:r>
            <a:endParaRPr lang="en-IN" dirty="0"/>
          </a:p>
        </p:txBody>
      </p:sp>
      <p:sp>
        <p:nvSpPr>
          <p:cNvPr id="3" name="Content Placeholder 2"/>
          <p:cNvSpPr>
            <a:spLocks noGrp="1"/>
          </p:cNvSpPr>
          <p:nvPr>
            <p:ph idx="1"/>
          </p:nvPr>
        </p:nvSpPr>
        <p:spPr>
          <a:xfrm>
            <a:off x="2592925" y="1905000"/>
            <a:ext cx="8915400" cy="3777622"/>
          </a:xfrm>
        </p:spPr>
        <p:txBody>
          <a:bodyPr/>
          <a:lstStyle/>
          <a:p>
            <a:pPr algn="just"/>
            <a:r>
              <a:rPr lang="en-US" dirty="0"/>
              <a:t>The main improvement of using the FKNN over KNN is that despite its deterministic form, the unbiased weighting of instances is considered in the decision rule regardless of its distance to the pattern to be classified. In this case, closer neighbors of a query point will have a greater influence than neighbors which are further away which leads the fuzzy form to have greater accuracy.</a:t>
            </a:r>
            <a:endParaRPr lang="en-IN" dirty="0"/>
          </a:p>
        </p:txBody>
      </p:sp>
      <p:pic>
        <p:nvPicPr>
          <p:cNvPr id="1126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255" y="3681768"/>
            <a:ext cx="5503121" cy="285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72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Neural Networks (NN)</a:t>
            </a:r>
            <a:endParaRPr lang="en-IN" dirty="0"/>
          </a:p>
        </p:txBody>
      </p:sp>
      <p:sp>
        <p:nvSpPr>
          <p:cNvPr id="3" name="Content Placeholder 2"/>
          <p:cNvSpPr>
            <a:spLocks noGrp="1"/>
          </p:cNvSpPr>
          <p:nvPr>
            <p:ph idx="1"/>
          </p:nvPr>
        </p:nvSpPr>
        <p:spPr>
          <a:xfrm>
            <a:off x="2589212" y="1560394"/>
            <a:ext cx="8915400" cy="3777622"/>
          </a:xfrm>
        </p:spPr>
        <p:txBody>
          <a:bodyPr/>
          <a:lstStyle/>
          <a:p>
            <a:pPr algn="just"/>
            <a:r>
              <a:rPr lang="en-US" dirty="0"/>
              <a:t>The neural network has 3 layers – an input layer, a hidden layer, and an output layer. It uses forward propagation to compute (</a:t>
            </a:r>
            <a:r>
              <a:rPr lang="en-US" dirty="0" err="1"/>
              <a:t>hθ</a:t>
            </a:r>
            <a:r>
              <a:rPr lang="en-US" dirty="0"/>
              <a:t>(x</a:t>
            </a:r>
            <a:r>
              <a:rPr lang="en-US" baseline="30000" dirty="0"/>
              <a:t>i</a:t>
            </a:r>
            <a:r>
              <a:rPr lang="en-US" dirty="0"/>
              <a:t>))k, the activation (output value) of the k­th output unit and θ represents the weights. The code works for any number of input units, hidden units and outputs units.</a:t>
            </a:r>
            <a:endParaRPr lang="en-IN" dirty="0"/>
          </a:p>
        </p:txBody>
      </p:sp>
      <p:pic>
        <p:nvPicPr>
          <p:cNvPr id="12290" name="Picture 2" descr="Image result for multi-layer perceptron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835" y="3146353"/>
            <a:ext cx="5715000"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21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Prediction Accuracy Results</a:t>
            </a:r>
          </a:p>
        </p:txBody>
      </p:sp>
      <p:pic>
        <p:nvPicPr>
          <p:cNvPr id="4" name="Chart 1"/>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1373" y="2988860"/>
            <a:ext cx="5595581" cy="311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2393950" y="2134002"/>
            <a:ext cx="7323138"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eaLnBrk="1" hangingPunct="1">
              <a:spcBef>
                <a:spcPct val="0"/>
              </a:spcBef>
              <a:buClrTx/>
              <a:buFontTx/>
              <a:buNone/>
            </a:pPr>
            <a:r>
              <a:rPr lang="en-US" altLang="en-US" sz="2000" dirty="0">
                <a:latin typeface="Times New Roman" panose="02020603050405020304" pitchFamily="18" charset="0"/>
                <a:cs typeface="Times New Roman" panose="02020603050405020304" pitchFamily="18" charset="0"/>
              </a:rPr>
              <a:t>After comparing all the 7 ML algorithms, we get the following result-</a:t>
            </a:r>
          </a:p>
        </p:txBody>
      </p:sp>
    </p:spTree>
    <p:extLst>
      <p:ext uri="{BB962C8B-B14F-4D97-AF65-F5344CB8AC3E}">
        <p14:creationId xmlns:p14="http://schemas.microsoft.com/office/powerpoint/2010/main" val="24083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 Interface design</a:t>
            </a:r>
          </a:p>
        </p:txBody>
      </p:sp>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t="10373" b="4149"/>
          <a:stretch>
            <a:fillRect/>
          </a:stretch>
        </p:blipFill>
        <p:spPr bwMode="auto">
          <a:xfrm>
            <a:off x="1364776" y="1467523"/>
            <a:ext cx="5995540" cy="457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p:cNvPicPr>
            <a:picLocks noChangeAspect="1" noChangeArrowheads="1"/>
          </p:cNvPicPr>
          <p:nvPr/>
        </p:nvPicPr>
        <p:blipFill>
          <a:blip r:embed="rId3">
            <a:extLst>
              <a:ext uri="{28A0092B-C50C-407E-A947-70E740481C1C}">
                <a14:useLocalDpi xmlns:a14="http://schemas.microsoft.com/office/drawing/2010/main" val="0"/>
              </a:ext>
            </a:extLst>
          </a:blip>
          <a:srcRect l="13310" t="11189" r="61510" b="13084"/>
          <a:stretch>
            <a:fillRect/>
          </a:stretch>
        </p:blipFill>
        <p:spPr bwMode="auto">
          <a:xfrm>
            <a:off x="7360316" y="1467523"/>
            <a:ext cx="2481391" cy="457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
          <p:cNvPicPr>
            <a:picLocks noChangeAspect="1" noChangeArrowheads="1"/>
          </p:cNvPicPr>
          <p:nvPr/>
        </p:nvPicPr>
        <p:blipFill>
          <a:blip r:embed="rId4">
            <a:extLst>
              <a:ext uri="{28A0092B-C50C-407E-A947-70E740481C1C}">
                <a14:useLocalDpi xmlns:a14="http://schemas.microsoft.com/office/drawing/2010/main" val="0"/>
              </a:ext>
            </a:extLst>
          </a:blip>
          <a:srcRect l="44464" t="20877" r="26323" b="6561"/>
          <a:stretch>
            <a:fillRect/>
          </a:stretch>
        </p:blipFill>
        <p:spPr bwMode="auto">
          <a:xfrm>
            <a:off x="9841707" y="1467524"/>
            <a:ext cx="2286000" cy="457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156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095" y="269268"/>
            <a:ext cx="8911687" cy="1280890"/>
          </a:xfrm>
        </p:spPr>
        <p:txBody>
          <a:bodyPr/>
          <a:lstStyle/>
          <a:p>
            <a:r>
              <a:rPr lang="en-IN" dirty="0"/>
              <a:t>Time Line</a:t>
            </a:r>
          </a:p>
        </p:txBody>
      </p:sp>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l="10345" t="22023" r="25589" b="10158"/>
          <a:stretch>
            <a:fillRect/>
          </a:stretch>
        </p:blipFill>
        <p:spPr bwMode="auto">
          <a:xfrm rot="16200000">
            <a:off x="3478667" y="-1757490"/>
            <a:ext cx="5668507" cy="1122127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4994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lstStyle/>
          <a:p>
            <a:pPr algn="just"/>
            <a:r>
              <a:rPr lang="en-IN" dirty="0"/>
              <a:t>The project can be used as an important tool for doctors and healthcare organizations to predict certain critical cases in the practice and used to advise the patient accordingly. The model from the classification will be able to answer more complex queries in the prediction of heart attack diseases.</a:t>
            </a:r>
          </a:p>
          <a:p>
            <a:pPr algn="just"/>
            <a:r>
              <a:rPr lang="en-IN" dirty="0">
                <a:cs typeface="Times New Roman" panose="02020603050405020304" pitchFamily="18" charset="0"/>
              </a:rPr>
              <a:t>From complete analysis, we find out that Neural Networks (NN) performs the best among all algorithms in predicting the test  samples over the training dataset.</a:t>
            </a:r>
            <a:r>
              <a:rPr lang="en-IN" dirty="0"/>
              <a:t> </a:t>
            </a:r>
            <a:r>
              <a:rPr lang="en-IN" dirty="0">
                <a:cs typeface="Times New Roman" panose="02020603050405020304" pitchFamily="18" charset="0"/>
              </a:rPr>
              <a:t>The reason is- As we train the network with more and more  samples it updates its weights continuously to store them.  Thus, next time we feed any test sample, it predict with highest accuracy possible.</a:t>
            </a:r>
          </a:p>
          <a:p>
            <a:pPr algn="just">
              <a:spcBef>
                <a:spcPct val="0"/>
              </a:spcBef>
              <a:buSzPct val="100000"/>
              <a:buNone/>
              <a:defRP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7916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normAutofit/>
          </a:bodyPr>
          <a:lstStyle/>
          <a:p>
            <a:r>
              <a:rPr lang="en-US" sz="1400" dirty="0"/>
              <a:t>[1] Gupta, A., </a:t>
            </a:r>
            <a:r>
              <a:rPr lang="en-US" sz="1400" dirty="0" err="1"/>
              <a:t>Lampropulos</a:t>
            </a:r>
            <a:r>
              <a:rPr lang="en-US" sz="1400" dirty="0"/>
              <a:t>, J. F., </a:t>
            </a:r>
            <a:r>
              <a:rPr lang="en-US" sz="1400" dirty="0" err="1"/>
              <a:t>Bikdeli</a:t>
            </a:r>
            <a:r>
              <a:rPr lang="en-US" sz="1400" dirty="0"/>
              <a:t>, B., </a:t>
            </a:r>
            <a:r>
              <a:rPr lang="en-US" sz="1400" dirty="0" err="1"/>
              <a:t>Mody</a:t>
            </a:r>
            <a:r>
              <a:rPr lang="en-US" sz="1400" dirty="0"/>
              <a:t>, P., Chen, R., Kulkarni, V. T., ... &amp; Editor. (2013). Most important outcomes research papers on cardiovascular disease in women. </a:t>
            </a:r>
            <a:r>
              <a:rPr lang="en-US" sz="1400" i="1" dirty="0"/>
              <a:t>Circulation: Cardiovascular Quality and Outcomes</a:t>
            </a:r>
            <a:r>
              <a:rPr lang="en-US" sz="1400" dirty="0"/>
              <a:t>, </a:t>
            </a:r>
            <a:r>
              <a:rPr lang="en-US" sz="1400" i="1" dirty="0"/>
              <a:t>6</a:t>
            </a:r>
            <a:r>
              <a:rPr lang="en-US" sz="1400" dirty="0"/>
              <a:t>(1), e1-e7.</a:t>
            </a:r>
            <a:endParaRPr lang="en-IN" sz="1400" dirty="0"/>
          </a:p>
          <a:p>
            <a:r>
              <a:rPr lang="en-US" sz="1400" dirty="0"/>
              <a:t>[2] Chauhan, S., &amp; </a:t>
            </a:r>
            <a:r>
              <a:rPr lang="en-US" sz="1400" dirty="0" err="1"/>
              <a:t>Aeri</a:t>
            </a:r>
            <a:r>
              <a:rPr lang="en-US" sz="1400" dirty="0"/>
              <a:t>, B. T. (2015). The rising incidence of cardiovascular diseases in India: Assessing its economic impact. </a:t>
            </a:r>
            <a:r>
              <a:rPr lang="en-US" sz="1400" i="1" dirty="0"/>
              <a:t>J. Preventive Cardiology</a:t>
            </a:r>
            <a:r>
              <a:rPr lang="en-US" sz="1400" dirty="0"/>
              <a:t>, </a:t>
            </a:r>
            <a:r>
              <a:rPr lang="en-US" sz="1400" i="1" dirty="0"/>
              <a:t>4</a:t>
            </a:r>
            <a:r>
              <a:rPr lang="en-US" sz="1400" dirty="0"/>
              <a:t>.</a:t>
            </a:r>
            <a:endParaRPr lang="en-IN" sz="1400" dirty="0"/>
          </a:p>
          <a:p>
            <a:r>
              <a:rPr lang="en-US" sz="1400" dirty="0"/>
              <a:t>[3] </a:t>
            </a:r>
            <a:r>
              <a:rPr lang="en-US" sz="1400" dirty="0" err="1"/>
              <a:t>Prabhakaran</a:t>
            </a:r>
            <a:r>
              <a:rPr lang="en-US" sz="1400" dirty="0"/>
              <a:t>, D., </a:t>
            </a:r>
            <a:r>
              <a:rPr lang="en-US" sz="1400" dirty="0" err="1"/>
              <a:t>Jeemon</a:t>
            </a:r>
            <a:r>
              <a:rPr lang="en-US" sz="1400" dirty="0"/>
              <a:t>, P., &amp; Roy, A. (2016). Cardiovascular diseases in India: current epidemiology and future directions. </a:t>
            </a:r>
            <a:r>
              <a:rPr lang="en-US" sz="1400" i="1" dirty="0"/>
              <a:t>Circulation</a:t>
            </a:r>
            <a:r>
              <a:rPr lang="en-US" sz="1400" dirty="0"/>
              <a:t>, </a:t>
            </a:r>
            <a:r>
              <a:rPr lang="en-US" sz="1400" i="1" dirty="0"/>
              <a:t>133</a:t>
            </a:r>
            <a:r>
              <a:rPr lang="en-US" sz="1400" dirty="0"/>
              <a:t>(16), 1605-1620.</a:t>
            </a:r>
            <a:endParaRPr lang="en-IN" sz="1400" dirty="0"/>
          </a:p>
          <a:p>
            <a:r>
              <a:rPr lang="en-US" sz="1400" dirty="0"/>
              <a:t>[4] </a:t>
            </a:r>
            <a:r>
              <a:rPr lang="en-US" sz="1400" dirty="0" err="1"/>
              <a:t>Marso</a:t>
            </a:r>
            <a:r>
              <a:rPr lang="en-US" sz="1400" dirty="0"/>
              <a:t>, S. P., Daniels, G. H., Brown-</a:t>
            </a:r>
            <a:r>
              <a:rPr lang="en-US" sz="1400" dirty="0" err="1"/>
              <a:t>Frandsen</a:t>
            </a:r>
            <a:r>
              <a:rPr lang="en-US" sz="1400" dirty="0"/>
              <a:t>, K., </a:t>
            </a:r>
            <a:r>
              <a:rPr lang="en-US" sz="1400" dirty="0" err="1"/>
              <a:t>Kristensen</a:t>
            </a:r>
            <a:r>
              <a:rPr lang="en-US" sz="1400" dirty="0"/>
              <a:t>, P., Mann, J. F., </a:t>
            </a:r>
            <a:r>
              <a:rPr lang="en-US" sz="1400" dirty="0" err="1"/>
              <a:t>Nauck</a:t>
            </a:r>
            <a:r>
              <a:rPr lang="en-US" sz="1400" dirty="0"/>
              <a:t>, M. A., ... &amp; Steinberg, W. M. (2016). </a:t>
            </a:r>
            <a:r>
              <a:rPr lang="en-US" sz="1400" dirty="0" err="1"/>
              <a:t>Liraglutide</a:t>
            </a:r>
            <a:r>
              <a:rPr lang="en-US" sz="1400" dirty="0"/>
              <a:t> and cardiovascular outcomes in type 2 diabetes. </a:t>
            </a:r>
            <a:r>
              <a:rPr lang="en-US" sz="1400" i="1" dirty="0"/>
              <a:t>New England Journal of Medicine</a:t>
            </a:r>
            <a:r>
              <a:rPr lang="en-US" sz="1400" dirty="0"/>
              <a:t>, </a:t>
            </a:r>
            <a:r>
              <a:rPr lang="en-US" sz="1400" i="1" dirty="0"/>
              <a:t>375</a:t>
            </a:r>
            <a:r>
              <a:rPr lang="en-US" sz="1400" dirty="0"/>
              <a:t>(4), 311-322.</a:t>
            </a:r>
            <a:endParaRPr lang="en-IN" sz="1400" dirty="0"/>
          </a:p>
          <a:p>
            <a:r>
              <a:rPr lang="en-US" sz="1400" dirty="0"/>
              <a:t>[5] </a:t>
            </a:r>
            <a:r>
              <a:rPr lang="en-US" sz="1400" dirty="0" err="1"/>
              <a:t>Balambigai</a:t>
            </a:r>
            <a:r>
              <a:rPr lang="en-US" sz="1400" dirty="0"/>
              <a:t>, S., &amp; </a:t>
            </a:r>
            <a:r>
              <a:rPr lang="en-US" sz="1400" dirty="0" err="1"/>
              <a:t>Jeevitha</a:t>
            </a:r>
            <a:r>
              <a:rPr lang="en-US" sz="1400" dirty="0"/>
              <a:t>, P. (2017, January). A survey on investigation of vital human parameters from </a:t>
            </a:r>
            <a:r>
              <a:rPr lang="en-US" sz="1400" dirty="0" err="1"/>
              <a:t>photoplethsmography</a:t>
            </a:r>
            <a:r>
              <a:rPr lang="en-US" sz="1400" dirty="0"/>
              <a:t> signal to predict the risk of cardiovascular diseases. In </a:t>
            </a:r>
            <a:r>
              <a:rPr lang="en-US" sz="1400" i="1" dirty="0"/>
              <a:t>Advanced Computing and Communication Systems (ICACCS), 2017 4th International Conference on</a:t>
            </a:r>
            <a:r>
              <a:rPr lang="en-US" sz="1400" dirty="0"/>
              <a:t> (pp. 1-4). IEEE.</a:t>
            </a:r>
            <a:endParaRPr lang="en-IN" sz="1400" i="1" dirty="0">
              <a:solidFill>
                <a:schemeClr val="tx1"/>
              </a:solidFill>
            </a:endParaRPr>
          </a:p>
        </p:txBody>
      </p:sp>
    </p:spTree>
    <p:extLst>
      <p:ext uri="{BB962C8B-B14F-4D97-AF65-F5344CB8AC3E}">
        <p14:creationId xmlns:p14="http://schemas.microsoft.com/office/powerpoint/2010/main" val="269994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 (continued)</a:t>
            </a:r>
          </a:p>
        </p:txBody>
      </p:sp>
      <p:sp>
        <p:nvSpPr>
          <p:cNvPr id="3" name="Content Placeholder 2"/>
          <p:cNvSpPr>
            <a:spLocks noGrp="1"/>
          </p:cNvSpPr>
          <p:nvPr>
            <p:ph idx="1"/>
          </p:nvPr>
        </p:nvSpPr>
        <p:spPr>
          <a:xfrm>
            <a:off x="2589212" y="2133600"/>
            <a:ext cx="8915400" cy="4048836"/>
          </a:xfrm>
        </p:spPr>
        <p:txBody>
          <a:bodyPr>
            <a:normAutofit fontScale="92500" lnSpcReduction="20000"/>
          </a:bodyPr>
          <a:lstStyle/>
          <a:p>
            <a:r>
              <a:rPr lang="en-US" sz="1400" dirty="0"/>
              <a:t>[6] Reyes, I., </a:t>
            </a:r>
            <a:r>
              <a:rPr lang="en-US" sz="1400" dirty="0" err="1"/>
              <a:t>Nazeran</a:t>
            </a:r>
            <a:r>
              <a:rPr lang="en-US" sz="1400" dirty="0"/>
              <a:t>, H., Franco, M., &amp; </a:t>
            </a:r>
            <a:r>
              <a:rPr lang="en-US" sz="1400" dirty="0" err="1"/>
              <a:t>Haltiwanger</a:t>
            </a:r>
            <a:r>
              <a:rPr lang="en-US" sz="1400" dirty="0"/>
              <a:t>, E. (2012, August). Wireless </a:t>
            </a:r>
            <a:r>
              <a:rPr lang="en-US" sz="1400" dirty="0" err="1"/>
              <a:t>photoplethysmographic</a:t>
            </a:r>
            <a:r>
              <a:rPr lang="en-US" sz="1400" dirty="0"/>
              <a:t> device for heart rate variability signal acquisition and analysis. In </a:t>
            </a:r>
            <a:r>
              <a:rPr lang="en-US" sz="1400" i="1" dirty="0"/>
              <a:t>34th Annual International Conference of the IEEE EMBS San Diego, California USA</a:t>
            </a:r>
            <a:r>
              <a:rPr lang="en-US" sz="1400" dirty="0"/>
              <a:t> (Vol. 28).</a:t>
            </a:r>
            <a:endParaRPr lang="en-IN" sz="1400" dirty="0"/>
          </a:p>
          <a:p>
            <a:r>
              <a:rPr lang="en-US" sz="1400" dirty="0"/>
              <a:t>[7] Visvanathan, A., Sinha, A., &amp; Pal, A. (2013, November). Estimation of blood pressure levels from reflective </a:t>
            </a:r>
            <a:r>
              <a:rPr lang="en-US" sz="1400" dirty="0" err="1"/>
              <a:t>Photoplethysmograph</a:t>
            </a:r>
            <a:r>
              <a:rPr lang="en-US" sz="1400" dirty="0"/>
              <a:t> using smart phones. In </a:t>
            </a:r>
            <a:r>
              <a:rPr lang="en-US" sz="1400" i="1" dirty="0"/>
              <a:t>Bioinformatics and Bioengineering (BIBE), 2013 IEEE 13th International Conference on</a:t>
            </a:r>
            <a:r>
              <a:rPr lang="en-US" sz="1400" dirty="0"/>
              <a:t> (pp. 1-5). IEEE.</a:t>
            </a:r>
            <a:endParaRPr lang="en-IN" sz="1400" dirty="0"/>
          </a:p>
          <a:p>
            <a:r>
              <a:rPr lang="en-US" sz="1400" dirty="0"/>
              <a:t>[8] Monte-Moreno, E. (2011). Non-invasive estimate of blood glucose and blood pressure from a </a:t>
            </a:r>
            <a:r>
              <a:rPr lang="en-US" sz="1400" dirty="0" err="1"/>
              <a:t>photoplethysmograph</a:t>
            </a:r>
            <a:r>
              <a:rPr lang="en-US" sz="1400" dirty="0"/>
              <a:t> by means of machine learning techniques. </a:t>
            </a:r>
            <a:r>
              <a:rPr lang="en-US" sz="1400" i="1" dirty="0"/>
              <a:t>Artificial intelligence in medicine</a:t>
            </a:r>
            <a:r>
              <a:rPr lang="en-US" sz="1400" dirty="0"/>
              <a:t>, </a:t>
            </a:r>
            <a:r>
              <a:rPr lang="en-US" sz="1400" i="1" dirty="0"/>
              <a:t>53</a:t>
            </a:r>
            <a:r>
              <a:rPr lang="en-US" sz="1400" dirty="0"/>
              <a:t>(2), 127-138.</a:t>
            </a:r>
            <a:endParaRPr lang="en-IN" sz="1400" dirty="0"/>
          </a:p>
          <a:p>
            <a:r>
              <a:rPr lang="en-US" sz="1400" dirty="0"/>
              <a:t>[9] </a:t>
            </a:r>
            <a:r>
              <a:rPr lang="en-US" sz="1400" dirty="0" err="1"/>
              <a:t>Enriko</a:t>
            </a:r>
            <a:r>
              <a:rPr lang="en-US" sz="1400" dirty="0"/>
              <a:t>, I. K. A., </a:t>
            </a:r>
            <a:r>
              <a:rPr lang="en-US" sz="1400" dirty="0" err="1"/>
              <a:t>Wibisono</a:t>
            </a:r>
            <a:r>
              <a:rPr lang="en-US" sz="1400" dirty="0"/>
              <a:t>, G., &amp; </a:t>
            </a:r>
            <a:r>
              <a:rPr lang="en-US" sz="1400" dirty="0" err="1"/>
              <a:t>Gunawan</a:t>
            </a:r>
            <a:r>
              <a:rPr lang="en-US" sz="1400" dirty="0"/>
              <a:t>, D. (2015, May). Designing machine-to-machine (M2M) system in health-cure modeling for cardiovascular disease patients: Initial study. In </a:t>
            </a:r>
            <a:r>
              <a:rPr lang="en-US" sz="1400" i="1" dirty="0"/>
              <a:t>Information and Communication Technology (</a:t>
            </a:r>
            <a:r>
              <a:rPr lang="en-US" sz="1400" i="1" dirty="0" err="1"/>
              <a:t>ICoICT</a:t>
            </a:r>
            <a:r>
              <a:rPr lang="en-US" sz="1400" i="1" dirty="0"/>
              <a:t>), 2015 3rd International Conference on</a:t>
            </a:r>
            <a:r>
              <a:rPr lang="en-US" sz="1400" dirty="0"/>
              <a:t> (pp. 528-532). IEEE.</a:t>
            </a:r>
            <a:endParaRPr lang="en-IN" sz="1400" dirty="0"/>
          </a:p>
          <a:p>
            <a:r>
              <a:rPr lang="en-US" sz="1400" dirty="0"/>
              <a:t>[10] </a:t>
            </a:r>
            <a:r>
              <a:rPr lang="en-US" sz="1400" dirty="0" err="1"/>
              <a:t>Aamodt</a:t>
            </a:r>
            <a:r>
              <a:rPr lang="en-US" sz="1400" dirty="0"/>
              <a:t>, A., &amp; Plaza, E. (1994). Case-based reasoning: Foundational issues, methodological variations, and system approaches. </a:t>
            </a:r>
            <a:r>
              <a:rPr lang="en-US" sz="1400" i="1" dirty="0"/>
              <a:t>AI communications</a:t>
            </a:r>
            <a:r>
              <a:rPr lang="en-US" sz="1400" dirty="0"/>
              <a:t>, </a:t>
            </a:r>
            <a:r>
              <a:rPr lang="en-US" sz="1400" i="1" dirty="0"/>
              <a:t>7</a:t>
            </a:r>
            <a:r>
              <a:rPr lang="en-US" sz="1400" dirty="0"/>
              <a:t>(1), 39-59.</a:t>
            </a:r>
            <a:endParaRPr lang="en-IN" sz="1400" dirty="0"/>
          </a:p>
          <a:p>
            <a:r>
              <a:rPr lang="en-US" sz="1400" dirty="0"/>
              <a:t>[11] </a:t>
            </a:r>
            <a:r>
              <a:rPr lang="en-US" sz="1400" dirty="0" err="1"/>
              <a:t>Enriko</a:t>
            </a:r>
            <a:r>
              <a:rPr lang="en-US" sz="1400" dirty="0"/>
              <a:t>, I. K. A., </a:t>
            </a:r>
            <a:r>
              <a:rPr lang="en-US" sz="1400" dirty="0" err="1"/>
              <a:t>Suryanegara</a:t>
            </a:r>
            <a:r>
              <a:rPr lang="en-US" sz="1400" dirty="0"/>
              <a:t>, M., &amp; </a:t>
            </a:r>
            <a:r>
              <a:rPr lang="en-US" sz="1400" dirty="0" err="1"/>
              <a:t>Gunawan</a:t>
            </a:r>
            <a:r>
              <a:rPr lang="en-US" sz="1400" dirty="0"/>
              <a:t>, D. My </a:t>
            </a:r>
            <a:r>
              <a:rPr lang="en-US" sz="1400" dirty="0" err="1"/>
              <a:t>Kardio</a:t>
            </a:r>
            <a:r>
              <a:rPr lang="en-US" sz="1400" dirty="0"/>
              <a:t>: A Telemedicine System Based on Machine-to-Machine (M2M) Technology for Cardiovascular Patients in Rural Areas with Auto-Diagnosis Feature Using k-Nearest Neighbor Algorithm.</a:t>
            </a:r>
          </a:p>
          <a:p>
            <a:r>
              <a:rPr lang="en-US" sz="1400" dirty="0"/>
              <a:t>[12] </a:t>
            </a:r>
            <a:r>
              <a:rPr lang="en-IN" sz="1400" dirty="0"/>
              <a:t>UCI Heart Disease Databases, David Aha, July 22, 1988, </a:t>
            </a:r>
            <a:r>
              <a:rPr lang="en-IN" sz="1400" u="sng" dirty="0"/>
              <a:t>https://archive.ics.uci.edu/ml/machine-learning-databases/heart-disease/heart-disease.names</a:t>
            </a:r>
            <a:endParaRPr lang="en-IN" sz="1400" dirty="0"/>
          </a:p>
        </p:txBody>
      </p:sp>
    </p:spTree>
    <p:extLst>
      <p:ext uri="{BB962C8B-B14F-4D97-AF65-F5344CB8AC3E}">
        <p14:creationId xmlns:p14="http://schemas.microsoft.com/office/powerpoint/2010/main" val="96618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0B716-E454-40F3-8CD6-08AAA11A1E30}"/>
              </a:ext>
            </a:extLst>
          </p:cNvPr>
          <p:cNvSpPr>
            <a:spLocks noGrp="1"/>
          </p:cNvSpPr>
          <p:nvPr>
            <p:ph type="title"/>
          </p:nvPr>
        </p:nvSpPr>
        <p:spPr/>
        <p:txBody>
          <a:bodyPr/>
          <a:lstStyle/>
          <a:p>
            <a:endParaRPr lang="en-IN"/>
          </a:p>
        </p:txBody>
      </p:sp>
      <p:pic>
        <p:nvPicPr>
          <p:cNvPr id="6" name="medx reduced">
            <a:hlinkClick r:id="" action="ppaction://media"/>
            <a:extLst>
              <a:ext uri="{FF2B5EF4-FFF2-40B4-BE49-F238E27FC236}">
                <a16:creationId xmlns:a16="http://schemas.microsoft.com/office/drawing/2014/main" id="{67B323E4-C725-49AC-A801-7F8828D819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80"/>
            <a:ext cx="12192000" cy="6858180"/>
          </a:xfrm>
        </p:spPr>
      </p:pic>
    </p:spTree>
    <p:extLst>
      <p:ext uri="{BB962C8B-B14F-4D97-AF65-F5344CB8AC3E}">
        <p14:creationId xmlns:p14="http://schemas.microsoft.com/office/powerpoint/2010/main" val="156225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670" y="1421822"/>
            <a:ext cx="9184942" cy="5166531"/>
          </a:xfrm>
          <a:ln>
            <a:solidFill>
              <a:schemeClr val="tx1"/>
            </a:solidFill>
          </a:ln>
        </p:spPr>
      </p:pic>
    </p:spTree>
    <p:extLst>
      <p:ext uri="{BB962C8B-B14F-4D97-AF65-F5344CB8AC3E}">
        <p14:creationId xmlns:p14="http://schemas.microsoft.com/office/powerpoint/2010/main" val="127904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Literature Survey</a:t>
            </a:r>
          </a:p>
        </p:txBody>
      </p:sp>
      <p:sp>
        <p:nvSpPr>
          <p:cNvPr id="5" name="Text Box 7"/>
          <p:cNvSpPr txBox="1">
            <a:spLocks noChangeArrowheads="1"/>
          </p:cNvSpPr>
          <p:nvPr/>
        </p:nvSpPr>
        <p:spPr bwMode="auto">
          <a:xfrm>
            <a:off x="2592924" y="1801268"/>
            <a:ext cx="8284341" cy="4198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just"/>
            <a:r>
              <a:rPr lang="en-IN" altLang="en-US" sz="2000" b="1" dirty="0">
                <a:solidFill>
                  <a:srgbClr val="FF0000"/>
                </a:solidFill>
                <a:latin typeface="Times New Roman" panose="02020603050405020304" pitchFamily="18" charset="0"/>
                <a:cs typeface="Times New Roman" panose="02020603050405020304" pitchFamily="18" charset="0"/>
              </a:rPr>
              <a:t>“Cardiovascular disease in Europe”</a:t>
            </a:r>
            <a:r>
              <a:rPr lang="en-IN" altLang="en-US" sz="2000" b="1" dirty="0">
                <a:solidFill>
                  <a:schemeClr val="tx1"/>
                </a:solidFill>
                <a:latin typeface="Times New Roman" panose="02020603050405020304" pitchFamily="18" charset="0"/>
                <a:cs typeface="Times New Roman" panose="02020603050405020304" pitchFamily="18" charset="0"/>
              </a:rPr>
              <a:t>-</a:t>
            </a:r>
            <a:r>
              <a:rPr lang="en-IN" altLang="en-US" sz="2000" b="1" dirty="0">
                <a:solidFill>
                  <a:srgbClr val="FF0000"/>
                </a:solidFill>
                <a:latin typeface="Times New Roman" panose="02020603050405020304" pitchFamily="18" charset="0"/>
                <a:cs typeface="Times New Roman" panose="02020603050405020304" pitchFamily="18" charset="0"/>
              </a:rPr>
              <a:t> </a:t>
            </a:r>
            <a:r>
              <a:rPr lang="en-IN" altLang="en-US" sz="2000" b="1" dirty="0">
                <a:solidFill>
                  <a:schemeClr val="tx1"/>
                </a:solidFill>
                <a:latin typeface="Times New Roman" panose="02020603050405020304" pitchFamily="18" charset="0"/>
                <a:cs typeface="Times New Roman" panose="02020603050405020304" pitchFamily="18" charset="0"/>
              </a:rPr>
              <a:t>M. Rayner, S. </a:t>
            </a:r>
            <a:r>
              <a:rPr lang="en-IN" altLang="en-US" sz="2000" b="1" dirty="0" err="1">
                <a:solidFill>
                  <a:schemeClr val="tx1"/>
                </a:solidFill>
                <a:latin typeface="Times New Roman" panose="02020603050405020304" pitchFamily="18" charset="0"/>
                <a:cs typeface="Times New Roman" panose="02020603050405020304" pitchFamily="18" charset="0"/>
              </a:rPr>
              <a:t>Allender</a:t>
            </a:r>
            <a:r>
              <a:rPr lang="en-IN" altLang="en-US" sz="2000" b="1" dirty="0">
                <a:solidFill>
                  <a:schemeClr val="tx1"/>
                </a:solidFill>
                <a:latin typeface="Times New Roman" panose="02020603050405020304" pitchFamily="18" charset="0"/>
                <a:cs typeface="Times New Roman" panose="02020603050405020304" pitchFamily="18" charset="0"/>
              </a:rPr>
              <a:t> and P. Scarborough, European Journal of Cardiovascular Prevention &amp; Rehabilitation</a:t>
            </a:r>
          </a:p>
          <a:p>
            <a:pPr algn="just"/>
            <a:r>
              <a:rPr lang="en-IN" altLang="en-US" sz="2000" dirty="0">
                <a:solidFill>
                  <a:schemeClr val="tx1"/>
                </a:solidFill>
                <a:latin typeface="Times New Roman" panose="02020603050405020304" pitchFamily="18" charset="0"/>
                <a:cs typeface="Times New Roman" panose="02020603050405020304" pitchFamily="18" charset="0"/>
              </a:rPr>
              <a:t>The extent and nature of burden created by Cardiovascular Diseases (CVD) in Europe is discussed.</a:t>
            </a:r>
          </a:p>
          <a:p>
            <a:pPr algn="just"/>
            <a:r>
              <a:rPr lang="en-IN" altLang="en-US" sz="2000" dirty="0">
                <a:solidFill>
                  <a:schemeClr val="tx1"/>
                </a:solidFill>
                <a:latin typeface="Times New Roman" panose="02020603050405020304" pitchFamily="18" charset="0"/>
                <a:cs typeface="Times New Roman" panose="02020603050405020304" pitchFamily="18" charset="0"/>
              </a:rPr>
              <a:t> As per World Health Organisation (WHO), there are around 4.3 million mortalities per year due to CVD, which is very high!! </a:t>
            </a:r>
          </a:p>
          <a:p>
            <a:pPr algn="just"/>
            <a:r>
              <a:rPr lang="en-IN" altLang="en-US" sz="2000" dirty="0">
                <a:solidFill>
                  <a:schemeClr val="tx1"/>
                </a:solidFill>
                <a:latin typeface="Times New Roman" panose="02020603050405020304" pitchFamily="18" charset="0"/>
                <a:cs typeface="Times New Roman" panose="02020603050405020304" pitchFamily="18" charset="0"/>
              </a:rPr>
              <a:t>The lifestyle of people (smoking, poor diet, alcohol consumption) and improper health check-ups are some reasons for causing CVD. </a:t>
            </a:r>
          </a:p>
          <a:p>
            <a:pPr algn="just"/>
            <a:r>
              <a:rPr lang="en-IN" altLang="en-US" sz="2000" dirty="0">
                <a:solidFill>
                  <a:schemeClr val="tx1"/>
                </a:solidFill>
                <a:latin typeface="Times New Roman" panose="02020603050405020304" pitchFamily="18" charset="0"/>
                <a:cs typeface="Times New Roman" panose="02020603050405020304" pitchFamily="18" charset="0"/>
              </a:rPr>
              <a:t>Hence, this paper thoroughly studies the effects caused by CVD and rehabilitation strategies.</a:t>
            </a:r>
            <a:endParaRPr lang="en-IN" altLang="en-US" sz="2000" dirty="0">
              <a:latin typeface="Times New Roman" panose="02020603050405020304" pitchFamily="18" charset="0"/>
              <a:cs typeface="Times New Roman" panose="02020603050405020304" pitchFamily="18" charset="0"/>
            </a:endParaRPr>
          </a:p>
          <a:p>
            <a:pPr eaLnBrk="1" hangingPunct="1">
              <a:spcBef>
                <a:spcPct val="0"/>
              </a:spcBef>
              <a:buClrTx/>
              <a:buFontTx/>
              <a:buNone/>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74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Literature Survey (Continued)</a:t>
            </a:r>
          </a:p>
        </p:txBody>
      </p:sp>
      <p:sp>
        <p:nvSpPr>
          <p:cNvPr id="5" name="Text Box 7"/>
          <p:cNvSpPr txBox="1">
            <a:spLocks noChangeArrowheads="1"/>
          </p:cNvSpPr>
          <p:nvPr/>
        </p:nvSpPr>
        <p:spPr bwMode="auto">
          <a:xfrm>
            <a:off x="2592925" y="1904999"/>
            <a:ext cx="8461762" cy="3582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just"/>
            <a:r>
              <a:rPr lang="en-US" altLang="en-US" sz="2000" b="1" dirty="0" err="1">
                <a:solidFill>
                  <a:schemeClr val="tx1"/>
                </a:solidFill>
                <a:latin typeface="Times New Roman" panose="02020603050405020304" pitchFamily="18" charset="0"/>
                <a:cs typeface="Times New Roman" panose="02020603050405020304" pitchFamily="18" charset="0"/>
              </a:rPr>
              <a:t>Enriko</a:t>
            </a:r>
            <a:r>
              <a:rPr lang="en-US" altLang="en-US" sz="2000" b="1" dirty="0">
                <a:solidFill>
                  <a:schemeClr val="tx1"/>
                </a:solidFill>
                <a:latin typeface="Times New Roman" panose="02020603050405020304" pitchFamily="18" charset="0"/>
                <a:cs typeface="Times New Roman" panose="02020603050405020304" pitchFamily="18" charset="0"/>
              </a:rPr>
              <a:t>, I. K. A., </a:t>
            </a:r>
            <a:r>
              <a:rPr lang="en-US" altLang="en-US" sz="2000" b="1" dirty="0" err="1">
                <a:solidFill>
                  <a:schemeClr val="tx1"/>
                </a:solidFill>
                <a:latin typeface="Times New Roman" panose="02020603050405020304" pitchFamily="18" charset="0"/>
                <a:cs typeface="Times New Roman" panose="02020603050405020304" pitchFamily="18" charset="0"/>
              </a:rPr>
              <a:t>Suryanegara</a:t>
            </a:r>
            <a:r>
              <a:rPr lang="en-US" altLang="en-US" sz="2000" b="1" dirty="0">
                <a:solidFill>
                  <a:schemeClr val="tx1"/>
                </a:solidFill>
                <a:latin typeface="Times New Roman" panose="02020603050405020304" pitchFamily="18" charset="0"/>
                <a:cs typeface="Times New Roman" panose="02020603050405020304" pitchFamily="18" charset="0"/>
              </a:rPr>
              <a:t>, M., &amp; </a:t>
            </a:r>
            <a:r>
              <a:rPr lang="en-US" altLang="en-US" sz="2000" b="1" dirty="0" err="1">
                <a:solidFill>
                  <a:schemeClr val="tx1"/>
                </a:solidFill>
                <a:latin typeface="Times New Roman" panose="02020603050405020304" pitchFamily="18" charset="0"/>
                <a:cs typeface="Times New Roman" panose="02020603050405020304" pitchFamily="18" charset="0"/>
              </a:rPr>
              <a:t>Gunawan</a:t>
            </a:r>
            <a:r>
              <a:rPr lang="en-US" altLang="en-US" sz="2000" b="1" dirty="0">
                <a:solidFill>
                  <a:schemeClr val="tx1"/>
                </a:solidFill>
                <a:latin typeface="Times New Roman" panose="02020603050405020304" pitchFamily="18" charset="0"/>
                <a:cs typeface="Times New Roman" panose="02020603050405020304" pitchFamily="18" charset="0"/>
              </a:rPr>
              <a:t>, D. </a:t>
            </a:r>
            <a:r>
              <a:rPr lang="en-US" altLang="en-US" sz="2000" b="1" dirty="0">
                <a:solidFill>
                  <a:srgbClr val="FF0000"/>
                </a:solidFill>
                <a:latin typeface="Times New Roman" panose="02020603050405020304" pitchFamily="18" charset="0"/>
                <a:cs typeface="Times New Roman" panose="02020603050405020304" pitchFamily="18" charset="0"/>
              </a:rPr>
              <a:t>My </a:t>
            </a:r>
            <a:r>
              <a:rPr lang="en-US" altLang="en-US" sz="2000" b="1" dirty="0" err="1">
                <a:solidFill>
                  <a:srgbClr val="FF0000"/>
                </a:solidFill>
                <a:latin typeface="Times New Roman" panose="02020603050405020304" pitchFamily="18" charset="0"/>
                <a:cs typeface="Times New Roman" panose="02020603050405020304" pitchFamily="18" charset="0"/>
              </a:rPr>
              <a:t>Kardio</a:t>
            </a:r>
            <a:r>
              <a:rPr lang="en-US" altLang="en-US" sz="2000" b="1" dirty="0">
                <a:solidFill>
                  <a:srgbClr val="FF0000"/>
                </a:solidFill>
                <a:latin typeface="Times New Roman" panose="02020603050405020304" pitchFamily="18" charset="0"/>
                <a:cs typeface="Times New Roman" panose="02020603050405020304" pitchFamily="18" charset="0"/>
              </a:rPr>
              <a:t>: A Telemedicine System Based on Machine-to-Machine (M2M) Technology for Cardiovascular Patients in Rural Areas with Auto-Diagnosis Feature Using k-Nearest Neighbor Algorithm.</a:t>
            </a:r>
            <a:endParaRPr lang="en-IN" altLang="en-US" sz="2000" b="1" dirty="0">
              <a:solidFill>
                <a:srgbClr val="FF0000"/>
              </a:solidFill>
              <a:latin typeface="Times New Roman" panose="02020603050405020304" pitchFamily="18" charset="0"/>
              <a:cs typeface="Times New Roman" panose="02020603050405020304" pitchFamily="18" charset="0"/>
            </a:endParaRPr>
          </a:p>
          <a:p>
            <a:pPr algn="just"/>
            <a:r>
              <a:rPr lang="en-IN" altLang="en-US" sz="2000" dirty="0">
                <a:solidFill>
                  <a:schemeClr val="tx1"/>
                </a:solidFill>
                <a:latin typeface="Times New Roman" panose="02020603050405020304" pitchFamily="18" charset="0"/>
                <a:cs typeface="Times New Roman" panose="02020603050405020304" pitchFamily="18" charset="0"/>
              </a:rPr>
              <a:t>An M2M based telemedicine system named “</a:t>
            </a:r>
            <a:r>
              <a:rPr lang="en-IN" altLang="en-US" sz="2000" dirty="0" err="1">
                <a:solidFill>
                  <a:schemeClr val="tx1"/>
                </a:solidFill>
                <a:latin typeface="Times New Roman" panose="02020603050405020304" pitchFamily="18" charset="0"/>
                <a:cs typeface="Times New Roman" panose="02020603050405020304" pitchFamily="18" charset="0"/>
              </a:rPr>
              <a:t>MyKardio</a:t>
            </a:r>
            <a:r>
              <a:rPr lang="en-IN" altLang="en-US" sz="2000" dirty="0">
                <a:solidFill>
                  <a:schemeClr val="tx1"/>
                </a:solidFill>
                <a:latin typeface="Times New Roman" panose="02020603050405020304" pitchFamily="18" charset="0"/>
                <a:cs typeface="Times New Roman" panose="02020603050405020304" pitchFamily="18" charset="0"/>
              </a:rPr>
              <a:t>” is proposed which automatically diagnoses cardiovascular diseases in patients remotely, especially in rural areas with lack of doctors. The system at the patient site gathers data from various sensors and interview taken by the nurse, then it automatically diagnoses the results using K-NN machine learning algorithm and finally prescribes its medication. For doctor’s verification, the same report is sent to him.</a:t>
            </a:r>
          </a:p>
        </p:txBody>
      </p:sp>
    </p:spTree>
    <p:extLst>
      <p:ext uri="{BB962C8B-B14F-4D97-AF65-F5344CB8AC3E}">
        <p14:creationId xmlns:p14="http://schemas.microsoft.com/office/powerpoint/2010/main" val="424084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Hardware &amp; Software Used</a:t>
            </a:r>
          </a:p>
        </p:txBody>
      </p:sp>
      <p:sp>
        <p:nvSpPr>
          <p:cNvPr id="3" name="Content Placeholder 2"/>
          <p:cNvSpPr>
            <a:spLocks noGrp="1"/>
          </p:cNvSpPr>
          <p:nvPr>
            <p:ph idx="1"/>
          </p:nvPr>
        </p:nvSpPr>
        <p:spPr>
          <a:xfrm>
            <a:off x="2589212" y="2133600"/>
            <a:ext cx="8915400" cy="4253552"/>
          </a:xfrm>
        </p:spPr>
        <p:txBody>
          <a:bodyPr/>
          <a:lstStyle/>
          <a:p>
            <a:r>
              <a:rPr lang="en-IN" u="sng" dirty="0">
                <a:solidFill>
                  <a:schemeClr val="tx1"/>
                </a:solidFill>
              </a:rPr>
              <a:t>Raspberry Pi</a:t>
            </a:r>
          </a:p>
          <a:p>
            <a:r>
              <a:rPr lang="en-IN" u="sng" dirty="0" err="1">
                <a:solidFill>
                  <a:schemeClr val="tx1"/>
                </a:solidFill>
              </a:rPr>
              <a:t>Sunrom</a:t>
            </a:r>
            <a:r>
              <a:rPr lang="en-IN" u="sng" dirty="0">
                <a:solidFill>
                  <a:schemeClr val="tx1"/>
                </a:solidFill>
              </a:rPr>
              <a:t> BP sensor</a:t>
            </a:r>
            <a:r>
              <a:rPr lang="en-IN" dirty="0">
                <a:solidFill>
                  <a:schemeClr val="tx1"/>
                </a:solidFill>
              </a:rPr>
              <a:t> – For measuring Blood Pressure &amp; Heart Rate</a:t>
            </a:r>
          </a:p>
          <a:p>
            <a:r>
              <a:rPr lang="en-IN" u="sng" dirty="0">
                <a:solidFill>
                  <a:schemeClr val="tx1"/>
                </a:solidFill>
              </a:rPr>
              <a:t>Temperature Sensor (DSB18B20)</a:t>
            </a:r>
            <a:r>
              <a:rPr lang="en-IN" dirty="0">
                <a:solidFill>
                  <a:schemeClr val="tx1"/>
                </a:solidFill>
              </a:rPr>
              <a:t> – For measuring body temperature</a:t>
            </a:r>
          </a:p>
          <a:p>
            <a:r>
              <a:rPr lang="en-IN" u="sng" dirty="0">
                <a:solidFill>
                  <a:schemeClr val="tx1"/>
                </a:solidFill>
              </a:rPr>
              <a:t>Chatbot (using Google API)</a:t>
            </a:r>
            <a:r>
              <a:rPr lang="en-IN" dirty="0">
                <a:solidFill>
                  <a:schemeClr val="tx1"/>
                </a:solidFill>
              </a:rPr>
              <a:t> – Interviewing the patient</a:t>
            </a:r>
          </a:p>
          <a:p>
            <a:r>
              <a:rPr lang="en-IN" u="sng" dirty="0">
                <a:solidFill>
                  <a:schemeClr val="tx1"/>
                </a:solidFill>
              </a:rPr>
              <a:t>ML Algorithms (kNN, SVM, RF)</a:t>
            </a:r>
            <a:r>
              <a:rPr lang="en-IN" dirty="0">
                <a:solidFill>
                  <a:schemeClr val="tx1"/>
                </a:solidFill>
              </a:rPr>
              <a:t> – For auto-diagnosis</a:t>
            </a:r>
          </a:p>
          <a:p>
            <a:r>
              <a:rPr lang="en-IN" u="sng" dirty="0" err="1">
                <a:solidFill>
                  <a:schemeClr val="tx1"/>
                </a:solidFill>
              </a:rPr>
              <a:t>EasyPHPDevServer</a:t>
            </a:r>
            <a:r>
              <a:rPr lang="en-IN" dirty="0">
                <a:solidFill>
                  <a:schemeClr val="tx1"/>
                </a:solidFill>
              </a:rPr>
              <a:t> – For sending report to doctor</a:t>
            </a:r>
          </a:p>
          <a:p>
            <a:r>
              <a:rPr lang="en-IN" u="sng" dirty="0">
                <a:solidFill>
                  <a:schemeClr val="tx1"/>
                </a:solidFill>
              </a:rPr>
              <a:t>TFT Display</a:t>
            </a:r>
            <a:r>
              <a:rPr lang="en-IN" dirty="0">
                <a:solidFill>
                  <a:schemeClr val="tx1"/>
                </a:solidFill>
              </a:rPr>
              <a:t> – For displaying medication report</a:t>
            </a:r>
            <a:endParaRPr lang="en-IN" u="sng"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2041086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Tools</a:t>
            </a:r>
          </a:p>
        </p:txBody>
      </p:sp>
      <p:sp>
        <p:nvSpPr>
          <p:cNvPr id="3" name="Content Placeholder 2"/>
          <p:cNvSpPr>
            <a:spLocks noGrp="1"/>
          </p:cNvSpPr>
          <p:nvPr>
            <p:ph idx="1"/>
          </p:nvPr>
        </p:nvSpPr>
        <p:spPr>
          <a:xfrm>
            <a:off x="2115403" y="1760561"/>
            <a:ext cx="9389209" cy="4150661"/>
          </a:xfrm>
        </p:spPr>
        <p:txBody>
          <a:bodyPr>
            <a:normAutofit lnSpcReduction="10000"/>
          </a:bodyPr>
          <a:lstStyle/>
          <a:p>
            <a:pPr algn="just"/>
            <a:r>
              <a:rPr lang="en-IN" u="sng" dirty="0"/>
              <a:t>Raspberry Pi</a:t>
            </a:r>
            <a:r>
              <a:rPr lang="en-IN" dirty="0"/>
              <a:t>- The Raspberry Pi 3 Model B features a quad-core 64-bit ARM Cortex A53 clocked at 1.2 GHz.  The Pi 3 now includes on-board 802.11n </a:t>
            </a:r>
            <a:r>
              <a:rPr lang="en-IN" dirty="0" err="1"/>
              <a:t>WiFi</a:t>
            </a:r>
            <a:r>
              <a:rPr lang="en-IN" dirty="0"/>
              <a:t> and Bluetooth 4.0. It has 4 USB ports. It has 10/100 MBPS Ethernet.</a:t>
            </a:r>
          </a:p>
          <a:p>
            <a:pPr algn="just"/>
            <a:r>
              <a:rPr lang="en-IN" u="sng" dirty="0" err="1"/>
              <a:t>Sunrom</a:t>
            </a:r>
            <a:r>
              <a:rPr lang="en-IN" u="sng" dirty="0"/>
              <a:t> BP sensor</a:t>
            </a:r>
            <a:r>
              <a:rPr lang="en-IN" dirty="0"/>
              <a:t> - </a:t>
            </a:r>
            <a:r>
              <a:rPr lang="en-US" dirty="0"/>
              <a:t>There are two types of blood pressure ‘systolic’ (when the heart beats) and ‘diastolic’ (when the heart relaxes between the beat), this device measures both of them and shows the reading. It also as a pulse sensor embedded in it, which measures the heart rate (in beats per minute, bpm). Output data goes to microcontroller via serial module provided by the manufacturer.</a:t>
            </a:r>
          </a:p>
          <a:p>
            <a:pPr algn="just"/>
            <a:r>
              <a:rPr lang="en-US" u="sng" dirty="0"/>
              <a:t>DSB18B20</a:t>
            </a:r>
            <a:r>
              <a:rPr lang="en-US" dirty="0"/>
              <a:t> - It is the size of a transistor and transmits data to the microcontroller through only one wire but it needs three wires for operation i.e. VCC, Ground and Data wires. It is made up of silicon and have A/D convertor memory to temporarily store the data. It can sense temperature in the range of -55°C to 125°C.</a:t>
            </a:r>
            <a:endParaRPr lang="en-IN" u="sng" dirty="0"/>
          </a:p>
        </p:txBody>
      </p:sp>
    </p:spTree>
    <p:extLst>
      <p:ext uri="{BB962C8B-B14F-4D97-AF65-F5344CB8AC3E}">
        <p14:creationId xmlns:p14="http://schemas.microsoft.com/office/powerpoint/2010/main" val="382723329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570</TotalTime>
  <Words>1482</Words>
  <Application>Microsoft Office PowerPoint</Application>
  <PresentationFormat>Widescreen</PresentationFormat>
  <Paragraphs>180</Paragraphs>
  <Slides>39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Times New Roman</vt:lpstr>
      <vt:lpstr>Wingdings 3</vt:lpstr>
      <vt:lpstr>Wisp</vt:lpstr>
      <vt:lpstr>B. Tech ECE FINAL YEAR PROJECT –FINAL REVIEW</vt:lpstr>
      <vt:lpstr>Group Members- Saurav Mohapatra (15BEC0002) Sunderam Sah (15BEC0004) Arka Provo Mukhopadhyay (15BEC0402)</vt:lpstr>
      <vt:lpstr>Objective</vt:lpstr>
      <vt:lpstr>PowerPoint Presentation</vt:lpstr>
      <vt:lpstr>Methodology</vt:lpstr>
      <vt:lpstr>Literature Survey</vt:lpstr>
      <vt:lpstr>Literature Survey (Continued)</vt:lpstr>
      <vt:lpstr>Hardware &amp; Software Used</vt:lpstr>
      <vt:lpstr>Hardware Tools</vt:lpstr>
      <vt:lpstr>Raspberry Pi + TFT Display unit</vt:lpstr>
      <vt:lpstr>Sunrom BP + Heart Rate Sensor Module</vt:lpstr>
      <vt:lpstr>Code Implementation of BP+ Heart Rate Sensor Module (Python)</vt:lpstr>
      <vt:lpstr>Implementation of BP+ Heart Rate Sensor</vt:lpstr>
      <vt:lpstr>Temperature Sensor (DSB18B20)+ Probe</vt:lpstr>
      <vt:lpstr>Code Implementation of DSB18B20 (python)</vt:lpstr>
      <vt:lpstr>Temperature values in RPi Terminal</vt:lpstr>
      <vt:lpstr>Chatbot Implementation</vt:lpstr>
      <vt:lpstr>Step0: Create an agent</vt:lpstr>
      <vt:lpstr>Step1: Intents inside agent</vt:lpstr>
      <vt:lpstr>Step2: Training &amp; Actions inside intent</vt:lpstr>
      <vt:lpstr>Step3: Response &amp; Fulfilment inside intent</vt:lpstr>
      <vt:lpstr>Step4: Contexts to connect all intents</vt:lpstr>
      <vt:lpstr>Chatbot Questionnaire</vt:lpstr>
      <vt:lpstr>PowerPoint Presentation</vt:lpstr>
      <vt:lpstr>Machine Learning Algorithms</vt:lpstr>
      <vt:lpstr>UCI Heart disease Dataset for ML [12]</vt:lpstr>
      <vt:lpstr>Logistic Regression (LR)</vt:lpstr>
      <vt:lpstr>Random Forest Classifier (RF)</vt:lpstr>
      <vt:lpstr>Boosted Tree Classifier (BT)</vt:lpstr>
      <vt:lpstr>Support Vector Machine (SVM)</vt:lpstr>
      <vt:lpstr>K-Means Clustering with Naive Bayes (KMNB)</vt:lpstr>
      <vt:lpstr>Fuzzy K-Nearest Neighbor (FKNN)</vt:lpstr>
      <vt:lpstr>Neural Networks (NN)</vt:lpstr>
      <vt:lpstr>Prediction Accuracy Results</vt:lpstr>
      <vt:lpstr>User Interface design</vt:lpstr>
      <vt:lpstr>Time Line</vt:lpstr>
      <vt:lpstr>Conclusion</vt:lpstr>
      <vt:lpstr>References</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Saurav Mohapatra</dc:creator>
  <cp:lastModifiedBy>Arka Provo Mukhopadhyay</cp:lastModifiedBy>
  <cp:revision>232</cp:revision>
  <dcterms:created xsi:type="dcterms:W3CDTF">2019-01-10T15:57:15Z</dcterms:created>
  <dcterms:modified xsi:type="dcterms:W3CDTF">2019-04-12T04:25:01Z</dcterms:modified>
</cp:coreProperties>
</file>